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21"/>
  </p:notesMasterIdLst>
  <p:sldIdLst>
    <p:sldId id="256" r:id="rId2"/>
    <p:sldId id="257" r:id="rId3"/>
    <p:sldId id="306" r:id="rId4"/>
    <p:sldId id="307" r:id="rId5"/>
    <p:sldId id="308" r:id="rId6"/>
    <p:sldId id="413" r:id="rId7"/>
    <p:sldId id="414" r:id="rId8"/>
    <p:sldId id="302" r:id="rId9"/>
    <p:sldId id="259" r:id="rId10"/>
    <p:sldId id="260" r:id="rId11"/>
    <p:sldId id="303" r:id="rId12"/>
    <p:sldId id="304" r:id="rId13"/>
    <p:sldId id="309" r:id="rId14"/>
    <p:sldId id="305" r:id="rId15"/>
    <p:sldId id="310" r:id="rId16"/>
    <p:sldId id="311" r:id="rId17"/>
    <p:sldId id="312" r:id="rId18"/>
    <p:sldId id="313" r:id="rId19"/>
    <p:sldId id="261" r:id="rId20"/>
    <p:sldId id="314" r:id="rId21"/>
    <p:sldId id="315" r:id="rId22"/>
    <p:sldId id="316" r:id="rId23"/>
    <p:sldId id="395" r:id="rId24"/>
    <p:sldId id="409" r:id="rId25"/>
    <p:sldId id="410" r:id="rId26"/>
    <p:sldId id="411" r:id="rId27"/>
    <p:sldId id="412" r:id="rId28"/>
    <p:sldId id="408" r:id="rId29"/>
    <p:sldId id="317" r:id="rId30"/>
    <p:sldId id="319" r:id="rId31"/>
    <p:sldId id="320" r:id="rId32"/>
    <p:sldId id="321" r:id="rId33"/>
    <p:sldId id="419" r:id="rId34"/>
    <p:sldId id="322" r:id="rId35"/>
    <p:sldId id="396" r:id="rId36"/>
    <p:sldId id="268" r:id="rId37"/>
    <p:sldId id="348" r:id="rId38"/>
    <p:sldId id="394" r:id="rId39"/>
    <p:sldId id="349" r:id="rId40"/>
    <p:sldId id="350" r:id="rId41"/>
    <p:sldId id="416" r:id="rId42"/>
    <p:sldId id="351" r:id="rId43"/>
    <p:sldId id="352" r:id="rId44"/>
    <p:sldId id="415" r:id="rId45"/>
    <p:sldId id="363" r:id="rId46"/>
    <p:sldId id="353" r:id="rId47"/>
    <p:sldId id="354" r:id="rId48"/>
    <p:sldId id="355" r:id="rId49"/>
    <p:sldId id="356" r:id="rId50"/>
    <p:sldId id="357" r:id="rId51"/>
    <p:sldId id="358" r:id="rId52"/>
    <p:sldId id="393" r:id="rId53"/>
    <p:sldId id="359" r:id="rId54"/>
    <p:sldId id="360" r:id="rId55"/>
    <p:sldId id="361" r:id="rId56"/>
    <p:sldId id="364" r:id="rId57"/>
    <p:sldId id="362" r:id="rId58"/>
    <p:sldId id="365" r:id="rId59"/>
    <p:sldId id="366" r:id="rId60"/>
    <p:sldId id="367" r:id="rId61"/>
    <p:sldId id="368" r:id="rId62"/>
    <p:sldId id="417" r:id="rId63"/>
    <p:sldId id="369" r:id="rId64"/>
    <p:sldId id="370" r:id="rId65"/>
    <p:sldId id="371" r:id="rId66"/>
    <p:sldId id="372" r:id="rId67"/>
    <p:sldId id="374" r:id="rId68"/>
    <p:sldId id="375" r:id="rId69"/>
    <p:sldId id="376" r:id="rId70"/>
    <p:sldId id="377" r:id="rId71"/>
    <p:sldId id="379" r:id="rId72"/>
    <p:sldId id="323" r:id="rId73"/>
    <p:sldId id="324" r:id="rId74"/>
    <p:sldId id="397" r:id="rId75"/>
    <p:sldId id="325" r:id="rId76"/>
    <p:sldId id="327" r:id="rId77"/>
    <p:sldId id="380" r:id="rId78"/>
    <p:sldId id="398" r:id="rId79"/>
    <p:sldId id="381" r:id="rId80"/>
    <p:sldId id="382" r:id="rId81"/>
    <p:sldId id="383" r:id="rId82"/>
    <p:sldId id="384" r:id="rId83"/>
    <p:sldId id="388" r:id="rId84"/>
    <p:sldId id="404" r:id="rId85"/>
    <p:sldId id="390" r:id="rId86"/>
    <p:sldId id="391" r:id="rId87"/>
    <p:sldId id="392" r:id="rId88"/>
    <p:sldId id="385" r:id="rId89"/>
    <p:sldId id="399" r:id="rId90"/>
    <p:sldId id="386" r:id="rId91"/>
    <p:sldId id="387" r:id="rId92"/>
    <p:sldId id="405" r:id="rId93"/>
    <p:sldId id="389" r:id="rId94"/>
    <p:sldId id="328" r:id="rId95"/>
    <p:sldId id="418" r:id="rId96"/>
    <p:sldId id="329" r:id="rId97"/>
    <p:sldId id="273" r:id="rId98"/>
    <p:sldId id="346" r:id="rId99"/>
    <p:sldId id="331" r:id="rId100"/>
    <p:sldId id="332" r:id="rId101"/>
    <p:sldId id="407" r:id="rId102"/>
    <p:sldId id="335" r:id="rId103"/>
    <p:sldId id="336" r:id="rId104"/>
    <p:sldId id="334" r:id="rId105"/>
    <p:sldId id="337" r:id="rId106"/>
    <p:sldId id="338" r:id="rId107"/>
    <p:sldId id="339" r:id="rId108"/>
    <p:sldId id="340" r:id="rId109"/>
    <p:sldId id="341" r:id="rId110"/>
    <p:sldId id="343" r:id="rId111"/>
    <p:sldId id="342" r:id="rId112"/>
    <p:sldId id="344" r:id="rId113"/>
    <p:sldId id="345" r:id="rId114"/>
    <p:sldId id="400" r:id="rId115"/>
    <p:sldId id="401" r:id="rId116"/>
    <p:sldId id="403" r:id="rId117"/>
    <p:sldId id="402" r:id="rId118"/>
    <p:sldId id="271" r:id="rId119"/>
    <p:sldId id="281" r:id="rId120"/>
  </p:sldIdLst>
  <p:sldSz cx="9144000" cy="5143500" type="screen16x9"/>
  <p:notesSz cx="6858000" cy="9144000"/>
  <p:embeddedFontLst>
    <p:embeddedFont>
      <p:font typeface="Fira Sans Extra Condensed Medium" panose="020B0604020202020204" charset="0"/>
      <p:regular r:id="rId122"/>
      <p:bold r:id="rId123"/>
      <p:italic r:id="rId124"/>
      <p:boldItalic r:id="rId125"/>
    </p:embeddedFont>
    <p:embeddedFont>
      <p:font typeface="Hind Vadodara Light" panose="02000000000000000000" pitchFamily="2" charset="0"/>
      <p:regular r:id="rId126"/>
      <p:bold r:id="rId127"/>
    </p:embeddedFont>
    <p:embeddedFont>
      <p:font typeface="Hind Vadodara Medium" panose="02000000000000000000" pitchFamily="2" charset="0"/>
      <p:regular r:id="rId128"/>
      <p:bold r:id="rId129"/>
    </p:embeddedFont>
    <p:embeddedFont>
      <p:font typeface="Josefin Sans" pitchFamily="2" charset="0"/>
      <p:regular r:id="rId130"/>
      <p:bold r:id="rId131"/>
    </p:embeddedFont>
    <p:embeddedFont>
      <p:font typeface="Livvic Light" pitchFamily="2" charset="0"/>
      <p:regular r:id="rId132"/>
      <p:italic r:id="rId133"/>
    </p:embeddedFont>
    <p:embeddedFont>
      <p:font typeface="Nunito Light" pitchFamily="2" charset="0"/>
      <p:regular r:id="rId134"/>
      <p:italic r:id="rId135"/>
    </p:embeddedFont>
    <p:embeddedFont>
      <p:font typeface="Raleway" pitchFamily="2" charset="0"/>
      <p:regular r:id="rId136"/>
      <p:bold r:id="rId137"/>
      <p:italic r:id="rId138"/>
      <p:boldItalic r:id="rId139"/>
    </p:embeddedFont>
    <p:embeddedFont>
      <p:font typeface="Roboto Condensed Light" panose="02000000000000000000" pitchFamily="2" charset="0"/>
      <p:regular r:id="rId140"/>
      <p:italic r:id="rId141"/>
    </p:embeddedFont>
    <p:embeddedFont>
      <p:font typeface="Teko Light" panose="020B0604020202020204" charset="0"/>
      <p:regular r:id="rId142"/>
      <p:bold r:id="rId1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041"/>
    <a:srgbClr val="E8F1F0"/>
    <a:srgbClr val="D494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523C86-4FD7-437D-BB12-BD3FA3D6CA53}">
  <a:tblStyle styleId="{02523C86-4FD7-437D-BB12-BD3FA3D6CA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5332" autoAdjust="0"/>
  </p:normalViewPr>
  <p:slideViewPr>
    <p:cSldViewPr snapToGrid="0">
      <p:cViewPr varScale="1">
        <p:scale>
          <a:sx n="83" d="100"/>
          <a:sy n="83" d="100"/>
        </p:scale>
        <p:origin x="848" y="24"/>
      </p:cViewPr>
      <p:guideLst>
        <p:guide pos="2880"/>
        <p:guide orient="horz" pos="284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9.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142"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143"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840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57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37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217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420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024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955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945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4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93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06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619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62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022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561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2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286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931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095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307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482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6320de4b7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6320de4b7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215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8" r:id="rId8"/>
    <p:sldLayoutId id="2147483661" r:id="rId9"/>
    <p:sldLayoutId id="2147483664" r:id="rId10"/>
    <p:sldLayoutId id="2147483668" r:id="rId11"/>
    <p:sldLayoutId id="2147483669" r:id="rId12"/>
    <p:sldLayoutId id="2147483670" r:id="rId13"/>
  </p:sldLayoutIdLst>
  <p:transition spd="med">
    <p:random/>
  </p:transition>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491778" y="1331450"/>
            <a:ext cx="8291071"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a:latin typeface="Times New Roman" panose="02020603050405020304" pitchFamily="18" charset="0"/>
                <a:cs typeface="Times New Roman" panose="02020603050405020304" pitchFamily="18" charset="0"/>
              </a:rPr>
              <a:t>TÌM HIỂU MÔ HÌNH PHOBERT,</a:t>
            </a:r>
            <a:br>
              <a:rPr lang="en-US" sz="4000">
                <a:latin typeface="Times New Roman" panose="02020603050405020304" pitchFamily="18" charset="0"/>
                <a:cs typeface="Times New Roman" panose="02020603050405020304" pitchFamily="18" charset="0"/>
              </a:rPr>
            </a:br>
            <a:r>
              <a:rPr lang="en-US" sz="4000">
                <a:latin typeface="Times New Roman" panose="02020603050405020304" pitchFamily="18" charset="0"/>
                <a:cs typeface="Times New Roman" panose="02020603050405020304" pitchFamily="18" charset="0"/>
              </a:rPr>
              <a:t>ỨNG DỤNG TRONG BÀI TOÁN HỎI ĐÁP TIẾNG VIỆT</a:t>
            </a:r>
            <a:endParaRPr sz="40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088B5D4-0B4B-DBFB-4AA4-4FEB8F4C25D6}"/>
              </a:ext>
            </a:extLst>
          </p:cNvPr>
          <p:cNvSpPr txBox="1"/>
          <p:nvPr/>
        </p:nvSpPr>
        <p:spPr>
          <a:xfrm>
            <a:off x="8567696" y="4443464"/>
            <a:ext cx="591671"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a:t>
            </a:fld>
            <a:endParaRPr lang="en-US" sz="3200" b="1">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930" y="76892"/>
            <a:ext cx="1015531" cy="1171932"/>
          </a:xfrm>
          <a:prstGeom prst="rect">
            <a:avLst/>
          </a:prstGeom>
        </p:spPr>
      </p:pic>
      <p:sp>
        <p:nvSpPr>
          <p:cNvPr id="4" name="Subtitle 3"/>
          <p:cNvSpPr>
            <a:spLocks noGrp="1"/>
          </p:cNvSpPr>
          <p:nvPr>
            <p:ph type="subTitle" idx="1"/>
          </p:nvPr>
        </p:nvSpPr>
        <p:spPr/>
        <p:txBody>
          <a:bodyPr/>
          <a:lstStyle/>
          <a:p>
            <a:endParaRPr lang="en-US"/>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31"/>
          <p:cNvSpPr/>
          <p:nvPr/>
        </p:nvSpPr>
        <p:spPr>
          <a:xfrm>
            <a:off x="76191" y="465216"/>
            <a:ext cx="5635105" cy="5583784"/>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 name="Google Shape;170;p31"/>
          <p:cNvSpPr txBox="1">
            <a:spLocks noGrp="1"/>
          </p:cNvSpPr>
          <p:nvPr>
            <p:ph type="body" idx="1"/>
          </p:nvPr>
        </p:nvSpPr>
        <p:spPr>
          <a:xfrm>
            <a:off x="1032427" y="1099676"/>
            <a:ext cx="3859106" cy="4174048"/>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vi-VN" sz="2200">
                <a:latin typeface="+mj-lt"/>
              </a:rPr>
              <a:t>Lượng thông tin lớn từ sách, báo cùng với sự phát triển nhanh chóng của internet mang lại nguồn tri thức khổng lồ cho con người.</a:t>
            </a:r>
          </a:p>
          <a:p>
            <a:pPr marL="0" lvl="0" indent="0" algn="l" rtl="0">
              <a:spcBef>
                <a:spcPts val="0"/>
              </a:spcBef>
              <a:spcAft>
                <a:spcPts val="1600"/>
              </a:spcAft>
              <a:buNone/>
            </a:pPr>
            <a:r>
              <a:rPr lang="vi-VN" sz="2200">
                <a:latin typeface="+mj-lt"/>
              </a:rPr>
              <a:t>- Thay vì phải đọc toàn bộ bài viết, hệ thống trả lời</a:t>
            </a:r>
            <a:r>
              <a:rPr lang="en-US" sz="2200">
                <a:latin typeface="+mj-lt"/>
              </a:rPr>
              <a:t> </a:t>
            </a:r>
            <a:r>
              <a:rPr lang="en-US" sz="2200">
                <a:latin typeface="Times New Roman" panose="02020603050405020304" pitchFamily="18" charset="0"/>
                <a:cs typeface="Times New Roman" panose="02020603050405020304" pitchFamily="18" charset="0"/>
              </a:rPr>
              <a:t>câu hỏi có thể giúp người đọc nắm được các ý chính trong đoạn văn bản</a:t>
            </a:r>
            <a:endParaRPr lang="vi-VN" sz="22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67620EC-3190-9A26-D8FD-AA6EF6B09C81}"/>
              </a:ext>
            </a:extLst>
          </p:cNvPr>
          <p:cNvSpPr txBox="1"/>
          <p:nvPr/>
        </p:nvSpPr>
        <p:spPr>
          <a:xfrm>
            <a:off x="8567696" y="4443464"/>
            <a:ext cx="591671"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10</a:t>
            </a:fld>
            <a:endParaRPr lang="en-US" sz="3200" b="1">
              <a:latin typeface="Times New Roman" panose="02020603050405020304" pitchFamily="18" charset="0"/>
              <a:cs typeface="Times New Roman" panose="02020603050405020304" pitchFamily="18" charset="0"/>
            </a:endParaRPr>
          </a:p>
        </p:txBody>
      </p:sp>
      <p:sp>
        <p:nvSpPr>
          <p:cNvPr id="168" name="Google Shape;168;p31"/>
          <p:cNvSpPr txBox="1">
            <a:spLocks noGrp="1"/>
          </p:cNvSpPr>
          <p:nvPr>
            <p:ph type="title"/>
          </p:nvPr>
        </p:nvSpPr>
        <p:spPr>
          <a:xfrm>
            <a:off x="2420999" y="283608"/>
            <a:ext cx="490145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D49421"/>
                </a:solidFill>
                <a:latin typeface="Times New Roman" panose="02020603050405020304" pitchFamily="18" charset="0"/>
                <a:cs typeface="Times New Roman" panose="02020603050405020304" pitchFamily="18" charset="0"/>
              </a:rPr>
              <a:t>1. </a:t>
            </a:r>
            <a:r>
              <a:rPr lang="vi-VN">
                <a:solidFill>
                  <a:srgbClr val="D49421"/>
                </a:solidFill>
                <a:latin typeface="Times New Roman" panose="02020603050405020304" pitchFamily="18" charset="0"/>
                <a:cs typeface="Times New Roman" panose="02020603050405020304" pitchFamily="18" charset="0"/>
              </a:rPr>
              <a:t>Giới thiệu</a:t>
            </a:r>
            <a:endParaRPr>
              <a:solidFill>
                <a:srgbClr val="D49421"/>
              </a:solidFill>
              <a:latin typeface="Times New Roman" panose="02020603050405020304" pitchFamily="18" charset="0"/>
              <a:cs typeface="Times New Roman" panose="02020603050405020304" pitchFamily="18" charset="0"/>
            </a:endParaRPr>
          </a:p>
        </p:txBody>
      </p:sp>
    </p:spTree>
  </p:cSld>
  <p:clrMapOvr>
    <a:masterClrMapping/>
  </p:clrMapOvr>
  <p:transition spd="med">
    <p:random/>
  </p:transition>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100</a:t>
            </a:fld>
            <a:endParaRPr lang="en-US" sz="3200" b="1">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a:stretch>
            <a:fillRect/>
          </a:stretch>
        </p:blipFill>
        <p:spPr>
          <a:xfrm>
            <a:off x="1233238" y="772142"/>
            <a:ext cx="6948001" cy="3863639"/>
          </a:xfrm>
          <a:prstGeom prst="rect">
            <a:avLst/>
          </a:prstGeom>
        </p:spPr>
      </p:pic>
      <p:sp>
        <p:nvSpPr>
          <p:cNvPr id="11" name="TextBox 10">
            <a:extLst>
              <a:ext uri="{FF2B5EF4-FFF2-40B4-BE49-F238E27FC236}">
                <a16:creationId xmlns:a16="http://schemas.microsoft.com/office/drawing/2014/main" id="{29985C4E-4735-ED7A-FEFE-1516E592D4A2}"/>
              </a:ext>
            </a:extLst>
          </p:cNvPr>
          <p:cNvSpPr txBox="1"/>
          <p:nvPr/>
        </p:nvSpPr>
        <p:spPr>
          <a:xfrm>
            <a:off x="1133356" y="4635781"/>
            <a:ext cx="7333739" cy="307777"/>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a:t>
            </a:r>
            <a:r>
              <a:rPr lang="en-US">
                <a:solidFill>
                  <a:schemeClr val="accent1">
                    <a:lumMod val="75000"/>
                  </a:schemeClr>
                </a:solidFill>
                <a:latin typeface="Times New Roman" panose="02020603050405020304" pitchFamily="18" charset="0"/>
                <a:cs typeface="Times New Roman" panose="02020603050405020304" pitchFamily="18" charset="0"/>
              </a:rPr>
              <a:t>3.4 a)</a:t>
            </a:r>
            <a:r>
              <a:rPr lang="vi-VN">
                <a:solidFill>
                  <a:schemeClr val="accent1">
                    <a:lumMod val="75000"/>
                  </a:schemeClr>
                </a:solidFill>
                <a:latin typeface="Times New Roman" panose="02020603050405020304" pitchFamily="18" charset="0"/>
                <a:cs typeface="Times New Roman" panose="02020603050405020304" pitchFamily="18" charset="0"/>
              </a:rPr>
              <a:t>:</a:t>
            </a:r>
            <a:r>
              <a:rPr lang="en-US">
                <a:solidFill>
                  <a:schemeClr val="accent1">
                    <a:lumMod val="75000"/>
                  </a:schemeClr>
                </a:solidFill>
                <a:latin typeface="Times New Roman" panose="02020603050405020304" pitchFamily="18" charset="0"/>
                <a:cs typeface="Times New Roman" panose="02020603050405020304" pitchFamily="18" charset="0"/>
              </a:rPr>
              <a:t> Kết quả huấn luyện của mô hình với tốc độ học lr = 2e-5</a:t>
            </a:r>
            <a:endParaRPr lang="vi-VN">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51677"/>
      </p:ext>
    </p:extLst>
  </p:cSld>
  <p:clrMapOvr>
    <a:masterClrMapping/>
  </p:clrMapOvr>
  <p:transition spd="med">
    <p:random/>
  </p:transition>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101</a:t>
            </a:fld>
            <a:endParaRPr lang="en-US" sz="3200" b="1">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1233239" y="777241"/>
            <a:ext cx="6948001" cy="3858540"/>
          </a:xfrm>
          <a:prstGeom prst="rect">
            <a:avLst/>
          </a:prstGeom>
        </p:spPr>
      </p:pic>
      <p:sp>
        <p:nvSpPr>
          <p:cNvPr id="11" name="TextBox 10">
            <a:extLst>
              <a:ext uri="{FF2B5EF4-FFF2-40B4-BE49-F238E27FC236}">
                <a16:creationId xmlns:a16="http://schemas.microsoft.com/office/drawing/2014/main" id="{29985C4E-4735-ED7A-FEFE-1516E592D4A2}"/>
              </a:ext>
            </a:extLst>
          </p:cNvPr>
          <p:cNvSpPr txBox="1"/>
          <p:nvPr/>
        </p:nvSpPr>
        <p:spPr>
          <a:xfrm>
            <a:off x="1133356" y="4635781"/>
            <a:ext cx="7333739" cy="307777"/>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a:t>
            </a:r>
            <a:r>
              <a:rPr lang="en-US">
                <a:solidFill>
                  <a:schemeClr val="accent1">
                    <a:lumMod val="75000"/>
                  </a:schemeClr>
                </a:solidFill>
                <a:latin typeface="Times New Roman" panose="02020603050405020304" pitchFamily="18" charset="0"/>
                <a:cs typeface="Times New Roman" panose="02020603050405020304" pitchFamily="18" charset="0"/>
              </a:rPr>
              <a:t>3.4 b)</a:t>
            </a:r>
            <a:r>
              <a:rPr lang="vi-VN">
                <a:solidFill>
                  <a:schemeClr val="accent1">
                    <a:lumMod val="75000"/>
                  </a:schemeClr>
                </a:solidFill>
                <a:latin typeface="Times New Roman" panose="02020603050405020304" pitchFamily="18" charset="0"/>
                <a:cs typeface="Times New Roman" panose="02020603050405020304" pitchFamily="18" charset="0"/>
              </a:rPr>
              <a:t>:</a:t>
            </a:r>
            <a:r>
              <a:rPr lang="en-US">
                <a:solidFill>
                  <a:schemeClr val="accent1">
                    <a:lumMod val="75000"/>
                  </a:schemeClr>
                </a:solidFill>
                <a:latin typeface="Times New Roman" panose="02020603050405020304" pitchFamily="18" charset="0"/>
                <a:cs typeface="Times New Roman" panose="02020603050405020304" pitchFamily="18" charset="0"/>
              </a:rPr>
              <a:t> Kết quả huấn luyện của mô hình với tốc độ học lr = 2e-4</a:t>
            </a:r>
            <a:endParaRPr lang="vi-VN">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4230715"/>
      </p:ext>
    </p:extLst>
  </p:cSld>
  <p:clrMapOvr>
    <a:masterClrMapping/>
  </p:clrMapOvr>
  <p:transition spd="med">
    <p:random/>
  </p:transition>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07576" y="777241"/>
            <a:ext cx="7226490" cy="1406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Bước 4. Đánh giá mô hình với tập dữ liệu thu thập được</a:t>
            </a:r>
          </a:p>
          <a:p>
            <a:pPr marL="127000" indent="0">
              <a:buNone/>
            </a:pPr>
            <a:r>
              <a:rPr lang="en-US" sz="2200">
                <a:latin typeface="Times New Roman" panose="02020603050405020304" pitchFamily="18" charset="0"/>
                <a:cs typeface="Times New Roman" panose="02020603050405020304" pitchFamily="18" charset="0"/>
              </a:rPr>
              <a:t>	- Dữ liệu thu thập được bao gồm 1124 cặp câu hỏi và đoạn văn được định dạng dưới file .json</a:t>
            </a: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102</a:t>
            </a:fld>
            <a:endParaRPr lang="en-US"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0333671"/>
      </p:ext>
    </p:extLst>
  </p:cSld>
  <p:clrMapOvr>
    <a:masterClrMapping/>
  </p:clrMapOvr>
  <p:transition spd="med">
    <p:random/>
  </p:transition>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14400" y="777242"/>
            <a:ext cx="7219666" cy="7240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Bước 4. Đánh giá mô hình với tập dữ liệu thu thập được</a:t>
            </a: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103</a:t>
            </a:fld>
            <a:endParaRPr lang="en-US" sz="3200" b="1">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70" y="1562327"/>
            <a:ext cx="7620660" cy="2988773"/>
          </a:xfrm>
          <a:prstGeom prst="rect">
            <a:avLst/>
          </a:prstGeom>
        </p:spPr>
      </p:pic>
      <p:sp>
        <p:nvSpPr>
          <p:cNvPr id="6" name="TextBox 5">
            <a:extLst>
              <a:ext uri="{FF2B5EF4-FFF2-40B4-BE49-F238E27FC236}">
                <a16:creationId xmlns:a16="http://schemas.microsoft.com/office/drawing/2014/main" id="{29985C4E-4735-ED7A-FEFE-1516E592D4A2}"/>
              </a:ext>
            </a:extLst>
          </p:cNvPr>
          <p:cNvSpPr txBox="1"/>
          <p:nvPr/>
        </p:nvSpPr>
        <p:spPr>
          <a:xfrm>
            <a:off x="1133356" y="4635781"/>
            <a:ext cx="7333739" cy="307777"/>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a:t>
            </a:r>
            <a:r>
              <a:rPr lang="en-US">
                <a:solidFill>
                  <a:schemeClr val="accent1">
                    <a:lumMod val="75000"/>
                  </a:schemeClr>
                </a:solidFill>
                <a:latin typeface="Times New Roman" panose="02020603050405020304" pitchFamily="18" charset="0"/>
                <a:cs typeface="Times New Roman" panose="02020603050405020304" pitchFamily="18" charset="0"/>
              </a:rPr>
              <a:t>3.5</a:t>
            </a:r>
            <a:r>
              <a:rPr lang="vi-VN">
                <a:solidFill>
                  <a:schemeClr val="accent1">
                    <a:lumMod val="75000"/>
                  </a:schemeClr>
                </a:solidFill>
                <a:latin typeface="Times New Roman" panose="02020603050405020304" pitchFamily="18" charset="0"/>
                <a:cs typeface="Times New Roman" panose="02020603050405020304" pitchFamily="18" charset="0"/>
              </a:rPr>
              <a:t>:</a:t>
            </a:r>
            <a:r>
              <a:rPr lang="en-US">
                <a:solidFill>
                  <a:schemeClr val="accent1">
                    <a:lumMod val="75000"/>
                  </a:schemeClr>
                </a:solidFill>
                <a:latin typeface="Times New Roman" panose="02020603050405020304" pitchFamily="18" charset="0"/>
                <a:cs typeface="Times New Roman" panose="02020603050405020304" pitchFamily="18" charset="0"/>
              </a:rPr>
              <a:t> Minh họa cấu trúc của 1 bản dữ liệu</a:t>
            </a:r>
            <a:endParaRPr lang="vi-VN">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011551"/>
      </p:ext>
    </p:extLst>
  </p:cSld>
  <p:clrMapOvr>
    <a:masterClrMapping/>
  </p:clrMapOvr>
  <p:transition spd="med">
    <p:random/>
  </p:transition>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893928" y="777242"/>
            <a:ext cx="7240138" cy="7444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Kết quả kiểm thử:</a:t>
            </a: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104</a:t>
            </a:fld>
            <a:endParaRPr lang="en-US" sz="3200" b="1">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111" y="1835803"/>
            <a:ext cx="5902258" cy="1282709"/>
          </a:xfrm>
          <a:prstGeom prst="rect">
            <a:avLst/>
          </a:prstGeom>
        </p:spPr>
      </p:pic>
      <p:sp>
        <p:nvSpPr>
          <p:cNvPr id="6" name="TextBox 5">
            <a:extLst>
              <a:ext uri="{FF2B5EF4-FFF2-40B4-BE49-F238E27FC236}">
                <a16:creationId xmlns:a16="http://schemas.microsoft.com/office/drawing/2014/main" id="{29985C4E-4735-ED7A-FEFE-1516E592D4A2}"/>
              </a:ext>
            </a:extLst>
          </p:cNvPr>
          <p:cNvSpPr txBox="1"/>
          <p:nvPr/>
        </p:nvSpPr>
        <p:spPr>
          <a:xfrm>
            <a:off x="1097356" y="3278701"/>
            <a:ext cx="7333739" cy="307777"/>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a:t>
            </a:r>
            <a:r>
              <a:rPr lang="en-US">
                <a:solidFill>
                  <a:schemeClr val="accent1">
                    <a:lumMod val="75000"/>
                  </a:schemeClr>
                </a:solidFill>
                <a:latin typeface="Times New Roman" panose="02020603050405020304" pitchFamily="18" charset="0"/>
                <a:cs typeface="Times New Roman" panose="02020603050405020304" pitchFamily="18" charset="0"/>
              </a:rPr>
              <a:t>3.6</a:t>
            </a:r>
            <a:r>
              <a:rPr lang="vi-VN">
                <a:solidFill>
                  <a:schemeClr val="accent1">
                    <a:lumMod val="75000"/>
                  </a:schemeClr>
                </a:solidFill>
                <a:latin typeface="Times New Roman" panose="02020603050405020304" pitchFamily="18" charset="0"/>
                <a:cs typeface="Times New Roman" panose="02020603050405020304" pitchFamily="18" charset="0"/>
              </a:rPr>
              <a:t>:</a:t>
            </a:r>
            <a:r>
              <a:rPr lang="en-US">
                <a:solidFill>
                  <a:schemeClr val="accent1">
                    <a:lumMod val="75000"/>
                  </a:schemeClr>
                </a:solidFill>
                <a:latin typeface="Times New Roman" panose="02020603050405020304" pitchFamily="18" charset="0"/>
                <a:cs typeface="Times New Roman" panose="02020603050405020304" pitchFamily="18" charset="0"/>
              </a:rPr>
              <a:t> Kết quả mô hình thu được với tập dữ liệu thu thập</a:t>
            </a:r>
            <a:endParaRPr lang="vi-VN">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281429"/>
      </p:ext>
    </p:extLst>
  </p:cSld>
  <p:clrMapOvr>
    <a:masterClrMapping/>
  </p:clrMapOvr>
  <p:transition spd="med">
    <p:random/>
  </p:transition>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14400" y="777241"/>
            <a:ext cx="7219666" cy="7854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Đánh giá mô hình:</a:t>
            </a:r>
          </a:p>
          <a:p>
            <a:pPr marL="127000" indent="0">
              <a:buNone/>
            </a:pPr>
            <a:r>
              <a:rPr lang="en-US" sz="2200">
                <a:latin typeface="Times New Roman" panose="02020603050405020304" pitchFamily="18" charset="0"/>
                <a:cs typeface="Times New Roman" panose="02020603050405020304" pitchFamily="18" charset="0"/>
              </a:rPr>
              <a:t>	- Thời gian xử lý (Sử dụng môi trường Kaggle)</a:t>
            </a: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105</a:t>
            </a:fld>
            <a:endParaRPr lang="en-US" sz="3200" b="1">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99592909"/>
              </p:ext>
            </p:extLst>
          </p:nvPr>
        </p:nvGraphicFramePr>
        <p:xfrm>
          <a:off x="702859" y="1630906"/>
          <a:ext cx="8031710" cy="2812557"/>
        </p:xfrm>
        <a:graphic>
          <a:graphicData uri="http://schemas.openxmlformats.org/drawingml/2006/table">
            <a:tbl>
              <a:tblPr firstRow="1" bandRow="1">
                <a:tableStyleId>{02523C86-4FD7-437D-BB12-BD3FA3D6CA53}</a:tableStyleId>
              </a:tblPr>
              <a:tblGrid>
                <a:gridCol w="1412544">
                  <a:extLst>
                    <a:ext uri="{9D8B030D-6E8A-4147-A177-3AD203B41FA5}">
                      <a16:colId xmlns:a16="http://schemas.microsoft.com/office/drawing/2014/main" val="3621696063"/>
                    </a:ext>
                  </a:extLst>
                </a:gridCol>
                <a:gridCol w="1426191">
                  <a:extLst>
                    <a:ext uri="{9D8B030D-6E8A-4147-A177-3AD203B41FA5}">
                      <a16:colId xmlns:a16="http://schemas.microsoft.com/office/drawing/2014/main" val="659468727"/>
                    </a:ext>
                  </a:extLst>
                </a:gridCol>
                <a:gridCol w="1460310">
                  <a:extLst>
                    <a:ext uri="{9D8B030D-6E8A-4147-A177-3AD203B41FA5}">
                      <a16:colId xmlns:a16="http://schemas.microsoft.com/office/drawing/2014/main" val="2386399598"/>
                    </a:ext>
                  </a:extLst>
                </a:gridCol>
                <a:gridCol w="2367592">
                  <a:extLst>
                    <a:ext uri="{9D8B030D-6E8A-4147-A177-3AD203B41FA5}">
                      <a16:colId xmlns:a16="http://schemas.microsoft.com/office/drawing/2014/main" val="3028306125"/>
                    </a:ext>
                  </a:extLst>
                </a:gridCol>
                <a:gridCol w="1365073">
                  <a:extLst>
                    <a:ext uri="{9D8B030D-6E8A-4147-A177-3AD203B41FA5}">
                      <a16:colId xmlns:a16="http://schemas.microsoft.com/office/drawing/2014/main" val="332398919"/>
                    </a:ext>
                  </a:extLst>
                </a:gridCol>
              </a:tblGrid>
              <a:tr h="525387">
                <a:tc>
                  <a:txBody>
                    <a:bodyPr/>
                    <a:lstStyle/>
                    <a:p>
                      <a:pPr algn="ctr"/>
                      <a:r>
                        <a:rPr lang="en-US">
                          <a:latin typeface="Times New Roman" panose="02020603050405020304" pitchFamily="18" charset="0"/>
                          <a:cs typeface="Times New Roman" panose="02020603050405020304" pitchFamily="18" charset="0"/>
                        </a:rPr>
                        <a:t>Điều</a:t>
                      </a:r>
                      <a:r>
                        <a:rPr lang="en-US" baseline="0">
                          <a:latin typeface="Times New Roman" panose="02020603050405020304" pitchFamily="18" charset="0"/>
                          <a:cs typeface="Times New Roman" panose="02020603050405020304" pitchFamily="18" charset="0"/>
                        </a:rPr>
                        <a:t> kiện đánh giá</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Nội</a:t>
                      </a:r>
                      <a:r>
                        <a:rPr lang="en-US" baseline="0">
                          <a:latin typeface="Times New Roman" panose="02020603050405020304" pitchFamily="18" charset="0"/>
                          <a:cs typeface="Times New Roman" panose="02020603050405020304" pitchFamily="18" charset="0"/>
                        </a:rPr>
                        <a:t> dung đoạn văn</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Độ</a:t>
                      </a:r>
                      <a:r>
                        <a:rPr lang="en-US" baseline="0">
                          <a:latin typeface="Times New Roman" panose="02020603050405020304" pitchFamily="18" charset="0"/>
                          <a:cs typeface="Times New Roman" panose="02020603050405020304" pitchFamily="18" charset="0"/>
                        </a:rPr>
                        <a:t> dài đoạn văn</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Câu</a:t>
                      </a:r>
                      <a:r>
                        <a:rPr lang="en-US" baseline="0">
                          <a:latin typeface="Times New Roman" panose="02020603050405020304" pitchFamily="18" charset="0"/>
                          <a:cs typeface="Times New Roman" panose="02020603050405020304" pitchFamily="18" charset="0"/>
                        </a:rPr>
                        <a:t> hỏi</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Thời</a:t>
                      </a:r>
                      <a:r>
                        <a:rPr lang="en-US" baseline="0">
                          <a:latin typeface="Times New Roman" panose="02020603050405020304" pitchFamily="18" charset="0"/>
                          <a:cs typeface="Times New Roman" panose="02020603050405020304" pitchFamily="18" charset="0"/>
                        </a:rPr>
                        <a:t> gian phản hồi</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5631248"/>
                  </a:ext>
                </a:extLst>
              </a:tr>
              <a:tr h="1143585">
                <a:tc>
                  <a:txBody>
                    <a:bodyPr/>
                    <a:lstStyle/>
                    <a:p>
                      <a:pPr algn="ctr"/>
                      <a:r>
                        <a:rPr lang="en-US">
                          <a:latin typeface="Times New Roman" panose="02020603050405020304" pitchFamily="18" charset="0"/>
                          <a:cs typeface="Times New Roman" panose="02020603050405020304" pitchFamily="18" charset="0"/>
                        </a:rPr>
                        <a:t>Sử</a:t>
                      </a:r>
                      <a:r>
                        <a:rPr lang="en-US" baseline="0">
                          <a:latin typeface="Times New Roman" panose="02020603050405020304" pitchFamily="18" charset="0"/>
                          <a:cs typeface="Times New Roman" panose="02020603050405020304" pitchFamily="18" charset="0"/>
                        </a:rPr>
                        <a:t> dụng CPU</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Tóm</a:t>
                      </a:r>
                      <a:r>
                        <a:rPr lang="en-US" baseline="0">
                          <a:latin typeface="Times New Roman" panose="02020603050405020304" pitchFamily="18" charset="0"/>
                          <a:cs typeface="Times New Roman" panose="02020603050405020304" pitchFamily="18" charset="0"/>
                        </a:rPr>
                        <a:t> tắt truyện “Dế mèn phiêu lưu ký”</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baseline="0">
                          <a:latin typeface="Times New Roman" panose="02020603050405020304" pitchFamily="18" charset="0"/>
                          <a:cs typeface="Times New Roman" panose="02020603050405020304" pitchFamily="18" charset="0"/>
                        </a:rPr>
                        <a:t>585 từ</a:t>
                      </a:r>
                      <a:endParaRPr lang="en-US">
                        <a:latin typeface="Times New Roman" panose="02020603050405020304" pitchFamily="18" charset="0"/>
                        <a:cs typeface="Times New Roman" panose="02020603050405020304" pitchFamily="18" charset="0"/>
                      </a:endParaRPr>
                    </a:p>
                  </a:txBody>
                  <a:tcPr/>
                </a:tc>
                <a:tc>
                  <a:txBody>
                    <a:bodyPr/>
                    <a:lstStyle/>
                    <a:p>
                      <a:pPr algn="ctr"/>
                      <a:r>
                        <a:rPr lang="vi-VN">
                          <a:latin typeface="Times New Roman" panose="02020603050405020304" pitchFamily="18" charset="0"/>
                          <a:cs typeface="Times New Roman" panose="02020603050405020304" pitchFamily="18" charset="0"/>
                        </a:rPr>
                        <a:t>“Vương quốc của côn trùng có cánh có tên là gì"</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2.2000s</a:t>
                      </a:r>
                    </a:p>
                  </a:txBody>
                  <a:tcPr/>
                </a:tc>
                <a:extLst>
                  <a:ext uri="{0D108BD9-81ED-4DB2-BD59-A6C34878D82A}">
                    <a16:rowId xmlns:a16="http://schemas.microsoft.com/office/drawing/2014/main" val="3152876555"/>
                  </a:ext>
                </a:extLst>
              </a:tr>
              <a:tr h="1143585">
                <a:tc>
                  <a:txBody>
                    <a:bodyPr/>
                    <a:lstStyle/>
                    <a:p>
                      <a:pPr algn="ctr"/>
                      <a:r>
                        <a:rPr lang="en-US">
                          <a:latin typeface="Times New Roman" panose="02020603050405020304" pitchFamily="18" charset="0"/>
                          <a:cs typeface="Times New Roman" panose="02020603050405020304" pitchFamily="18" charset="0"/>
                        </a:rPr>
                        <a:t>Sử</a:t>
                      </a:r>
                      <a:r>
                        <a:rPr lang="en-US" baseline="0">
                          <a:latin typeface="Times New Roman" panose="02020603050405020304" pitchFamily="18" charset="0"/>
                          <a:cs typeface="Times New Roman" panose="02020603050405020304" pitchFamily="18" charset="0"/>
                        </a:rPr>
                        <a:t> dụng GPU P100 (Kaggle)</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Tóm</a:t>
                      </a:r>
                      <a:r>
                        <a:rPr lang="en-US" baseline="0">
                          <a:latin typeface="Times New Roman" panose="02020603050405020304" pitchFamily="18" charset="0"/>
                          <a:cs typeface="Times New Roman" panose="02020603050405020304" pitchFamily="18" charset="0"/>
                        </a:rPr>
                        <a:t> tắt truyện “Dế mèn phiêu lưu ký”</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baseline="0">
                          <a:latin typeface="Times New Roman" panose="02020603050405020304" pitchFamily="18" charset="0"/>
                          <a:cs typeface="Times New Roman" panose="02020603050405020304" pitchFamily="18" charset="0"/>
                        </a:rPr>
                        <a:t>585 từ</a:t>
                      </a:r>
                      <a:endParaRPr lang="en-US">
                        <a:latin typeface="Times New Roman" panose="02020603050405020304" pitchFamily="18" charset="0"/>
                        <a:cs typeface="Times New Roman" panose="02020603050405020304" pitchFamily="18" charset="0"/>
                      </a:endParaRPr>
                    </a:p>
                  </a:txBody>
                  <a:tcPr/>
                </a:tc>
                <a:tc>
                  <a:txBody>
                    <a:bodyPr/>
                    <a:lstStyle/>
                    <a:p>
                      <a:pPr algn="ctr"/>
                      <a:r>
                        <a:rPr lang="vi-VN">
                          <a:latin typeface="Times New Roman" panose="02020603050405020304" pitchFamily="18" charset="0"/>
                          <a:cs typeface="Times New Roman" panose="02020603050405020304" pitchFamily="18" charset="0"/>
                        </a:rPr>
                        <a:t>“Vương quốc của côn trùng có cánh có tên là gì</a:t>
                      </a:r>
                      <a:r>
                        <a:rPr lang="en-US">
                          <a:latin typeface="Times New Roman" panose="02020603050405020304" pitchFamily="18" charset="0"/>
                          <a:cs typeface="Times New Roman" panose="02020603050405020304" pitchFamily="18" charset="0"/>
                        </a:rPr>
                        <a:t>”</a:t>
                      </a:r>
                    </a:p>
                  </a:txBody>
                  <a:tcPr/>
                </a:tc>
                <a:tc>
                  <a:txBody>
                    <a:bodyPr/>
                    <a:lstStyle/>
                    <a:p>
                      <a:pPr algn="ctr"/>
                      <a:r>
                        <a:rPr lang="en-US">
                          <a:latin typeface="Times New Roman" panose="02020603050405020304" pitchFamily="18" charset="0"/>
                          <a:cs typeface="Times New Roman" panose="02020603050405020304" pitchFamily="18" charset="0"/>
                        </a:rPr>
                        <a:t>0.3514s</a:t>
                      </a:r>
                    </a:p>
                  </a:txBody>
                  <a:tcPr/>
                </a:tc>
                <a:extLst>
                  <a:ext uri="{0D108BD9-81ED-4DB2-BD59-A6C34878D82A}">
                    <a16:rowId xmlns:a16="http://schemas.microsoft.com/office/drawing/2014/main" val="2188515670"/>
                  </a:ext>
                </a:extLst>
              </a:tr>
            </a:tbl>
          </a:graphicData>
        </a:graphic>
      </p:graphicFrame>
    </p:spTree>
    <p:extLst>
      <p:ext uri="{BB962C8B-B14F-4D97-AF65-F5344CB8AC3E}">
        <p14:creationId xmlns:p14="http://schemas.microsoft.com/office/powerpoint/2010/main" val="3349970115"/>
      </p:ext>
    </p:extLst>
  </p:cSld>
  <p:clrMapOvr>
    <a:masterClrMapping/>
  </p:clrMapOvr>
  <p:transition spd="med">
    <p:random/>
  </p:transition>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00752" y="777241"/>
            <a:ext cx="7233314" cy="7854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Đánh giá mô hình:</a:t>
            </a:r>
          </a:p>
          <a:p>
            <a:pPr marL="127000" indent="0">
              <a:buNone/>
            </a:pPr>
            <a:r>
              <a:rPr lang="en-US" sz="2200">
                <a:latin typeface="Times New Roman" panose="02020603050405020304" pitchFamily="18" charset="0"/>
                <a:cs typeface="Times New Roman" panose="02020603050405020304" pitchFamily="18" charset="0"/>
              </a:rPr>
              <a:t>	- Thời gian xử lý</a:t>
            </a: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106</a:t>
            </a:fld>
            <a:endParaRPr lang="en-US" sz="3200" b="1">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9985C4E-4735-ED7A-FEFE-1516E592D4A2}"/>
              </a:ext>
            </a:extLst>
          </p:cNvPr>
          <p:cNvSpPr txBox="1"/>
          <p:nvPr/>
        </p:nvSpPr>
        <p:spPr>
          <a:xfrm>
            <a:off x="0" y="2698586"/>
            <a:ext cx="9144000"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3.7 Kết quả thời gian chạy của mô hình sử dụng CPU</a:t>
            </a:r>
          </a:p>
        </p:txBody>
      </p:sp>
      <p:pic>
        <p:nvPicPr>
          <p:cNvPr id="3" name="Picture 2"/>
          <p:cNvPicPr>
            <a:picLocks noChangeAspect="1"/>
          </p:cNvPicPr>
          <p:nvPr/>
        </p:nvPicPr>
        <p:blipFill>
          <a:blip r:embed="rId4"/>
          <a:stretch>
            <a:fillRect/>
          </a:stretch>
        </p:blipFill>
        <p:spPr>
          <a:xfrm>
            <a:off x="1085548" y="1750454"/>
            <a:ext cx="6972904" cy="960203"/>
          </a:xfrm>
          <a:prstGeom prst="rect">
            <a:avLst/>
          </a:prstGeom>
        </p:spPr>
      </p:pic>
      <p:pic>
        <p:nvPicPr>
          <p:cNvPr id="5" name="Picture 4"/>
          <p:cNvPicPr>
            <a:picLocks noChangeAspect="1"/>
          </p:cNvPicPr>
          <p:nvPr/>
        </p:nvPicPr>
        <p:blipFill>
          <a:blip r:embed="rId5"/>
          <a:stretch>
            <a:fillRect/>
          </a:stretch>
        </p:blipFill>
        <p:spPr>
          <a:xfrm>
            <a:off x="1077927" y="3006363"/>
            <a:ext cx="6980525" cy="990686"/>
          </a:xfrm>
          <a:prstGeom prst="rect">
            <a:avLst/>
          </a:prstGeom>
        </p:spPr>
      </p:pic>
      <p:sp>
        <p:nvSpPr>
          <p:cNvPr id="11" name="TextBox 10">
            <a:extLst>
              <a:ext uri="{FF2B5EF4-FFF2-40B4-BE49-F238E27FC236}">
                <a16:creationId xmlns:a16="http://schemas.microsoft.com/office/drawing/2014/main" id="{29985C4E-4735-ED7A-FEFE-1516E592D4A2}"/>
              </a:ext>
            </a:extLst>
          </p:cNvPr>
          <p:cNvSpPr txBox="1"/>
          <p:nvPr/>
        </p:nvSpPr>
        <p:spPr>
          <a:xfrm>
            <a:off x="-3811" y="4135687"/>
            <a:ext cx="9144000"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3.8 Kết quả thời gian chạy của mô hình sử dụng GPU P100</a:t>
            </a:r>
          </a:p>
        </p:txBody>
      </p:sp>
    </p:spTree>
    <p:extLst>
      <p:ext uri="{BB962C8B-B14F-4D97-AF65-F5344CB8AC3E}">
        <p14:creationId xmlns:p14="http://schemas.microsoft.com/office/powerpoint/2010/main" val="1796247700"/>
      </p:ext>
    </p:extLst>
  </p:cSld>
  <p:clrMapOvr>
    <a:masterClrMapping/>
  </p:clrMapOvr>
  <p:transition spd="med">
    <p:random/>
  </p:transition>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28048" y="777241"/>
            <a:ext cx="7206018" cy="7854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Đánh giá mô hình:</a:t>
            </a:r>
          </a:p>
          <a:p>
            <a:pPr marL="127000" indent="0">
              <a:buNone/>
            </a:pPr>
            <a:r>
              <a:rPr lang="en-US" sz="2200">
                <a:latin typeface="Times New Roman" panose="02020603050405020304" pitchFamily="18" charset="0"/>
                <a:cs typeface="Times New Roman" panose="02020603050405020304" pitchFamily="18" charset="0"/>
              </a:rPr>
              <a:t>	- Thời gian xử lý</a:t>
            </a: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107</a:t>
            </a:fld>
            <a:endParaRPr lang="en-US" sz="3200" b="1">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4475278"/>
              </p:ext>
            </p:extLst>
          </p:nvPr>
        </p:nvGraphicFramePr>
        <p:xfrm>
          <a:off x="928047" y="1562669"/>
          <a:ext cx="7806522" cy="2934527"/>
        </p:xfrm>
        <a:graphic>
          <a:graphicData uri="http://schemas.openxmlformats.org/drawingml/2006/table">
            <a:tbl>
              <a:tblPr firstRow="1" bandRow="1">
                <a:tableStyleId>{02523C86-4FD7-437D-BB12-BD3FA3D6CA53}</a:tableStyleId>
              </a:tblPr>
              <a:tblGrid>
                <a:gridCol w="1372940">
                  <a:extLst>
                    <a:ext uri="{9D8B030D-6E8A-4147-A177-3AD203B41FA5}">
                      <a16:colId xmlns:a16="http://schemas.microsoft.com/office/drawing/2014/main" val="3621696063"/>
                    </a:ext>
                  </a:extLst>
                </a:gridCol>
                <a:gridCol w="1386204">
                  <a:extLst>
                    <a:ext uri="{9D8B030D-6E8A-4147-A177-3AD203B41FA5}">
                      <a16:colId xmlns:a16="http://schemas.microsoft.com/office/drawing/2014/main" val="659468727"/>
                    </a:ext>
                  </a:extLst>
                </a:gridCol>
                <a:gridCol w="1419367">
                  <a:extLst>
                    <a:ext uri="{9D8B030D-6E8A-4147-A177-3AD203B41FA5}">
                      <a16:colId xmlns:a16="http://schemas.microsoft.com/office/drawing/2014/main" val="2386399598"/>
                    </a:ext>
                  </a:extLst>
                </a:gridCol>
                <a:gridCol w="2301211">
                  <a:extLst>
                    <a:ext uri="{9D8B030D-6E8A-4147-A177-3AD203B41FA5}">
                      <a16:colId xmlns:a16="http://schemas.microsoft.com/office/drawing/2014/main" val="3028306125"/>
                    </a:ext>
                  </a:extLst>
                </a:gridCol>
                <a:gridCol w="1326800">
                  <a:extLst>
                    <a:ext uri="{9D8B030D-6E8A-4147-A177-3AD203B41FA5}">
                      <a16:colId xmlns:a16="http://schemas.microsoft.com/office/drawing/2014/main" val="332398919"/>
                    </a:ext>
                  </a:extLst>
                </a:gridCol>
              </a:tblGrid>
              <a:tr h="592907">
                <a:tc>
                  <a:txBody>
                    <a:bodyPr/>
                    <a:lstStyle/>
                    <a:p>
                      <a:pPr algn="ctr"/>
                      <a:r>
                        <a:rPr lang="en-US" sz="1600">
                          <a:latin typeface="Times New Roman" panose="02020603050405020304" pitchFamily="18" charset="0"/>
                          <a:cs typeface="Times New Roman" panose="02020603050405020304" pitchFamily="18" charset="0"/>
                        </a:rPr>
                        <a:t>Điều</a:t>
                      </a:r>
                      <a:r>
                        <a:rPr lang="en-US" sz="1600" baseline="0">
                          <a:latin typeface="Times New Roman" panose="02020603050405020304" pitchFamily="18" charset="0"/>
                          <a:cs typeface="Times New Roman" panose="02020603050405020304" pitchFamily="18" charset="0"/>
                        </a:rPr>
                        <a:t> kiện đánh giá</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Nội</a:t>
                      </a:r>
                      <a:r>
                        <a:rPr lang="en-US" sz="1600" baseline="0">
                          <a:latin typeface="Times New Roman" panose="02020603050405020304" pitchFamily="18" charset="0"/>
                          <a:cs typeface="Times New Roman" panose="02020603050405020304" pitchFamily="18" charset="0"/>
                        </a:rPr>
                        <a:t> dung đoạn văn</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Độ</a:t>
                      </a:r>
                      <a:r>
                        <a:rPr lang="en-US" sz="1600" baseline="0">
                          <a:latin typeface="Times New Roman" panose="02020603050405020304" pitchFamily="18" charset="0"/>
                          <a:cs typeface="Times New Roman" panose="02020603050405020304" pitchFamily="18" charset="0"/>
                        </a:rPr>
                        <a:t> dài đoạn văn</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Câu</a:t>
                      </a:r>
                      <a:r>
                        <a:rPr lang="en-US" sz="1600" baseline="0">
                          <a:latin typeface="Times New Roman" panose="02020603050405020304" pitchFamily="18" charset="0"/>
                          <a:cs typeface="Times New Roman" panose="02020603050405020304" pitchFamily="18" charset="0"/>
                        </a:rPr>
                        <a:t> hỏi</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Thời</a:t>
                      </a:r>
                      <a:r>
                        <a:rPr lang="en-US" sz="1600" baseline="0">
                          <a:latin typeface="Times New Roman" panose="02020603050405020304" pitchFamily="18" charset="0"/>
                          <a:cs typeface="Times New Roman" panose="02020603050405020304" pitchFamily="18" charset="0"/>
                        </a:rPr>
                        <a:t> gian phản hồi</a:t>
                      </a: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5631248"/>
                  </a:ext>
                </a:extLst>
              </a:tr>
              <a:tr h="1170810">
                <a:tc>
                  <a:txBody>
                    <a:bodyPr/>
                    <a:lstStyle/>
                    <a:p>
                      <a:pPr algn="ctr"/>
                      <a:r>
                        <a:rPr lang="en-US" sz="1600">
                          <a:latin typeface="Times New Roman" panose="02020603050405020304" pitchFamily="18" charset="0"/>
                          <a:cs typeface="Times New Roman" panose="02020603050405020304" pitchFamily="18" charset="0"/>
                        </a:rPr>
                        <a:t>Sử</a:t>
                      </a:r>
                      <a:r>
                        <a:rPr lang="en-US" sz="1600" baseline="0">
                          <a:latin typeface="Times New Roman" panose="02020603050405020304" pitchFamily="18" charset="0"/>
                          <a:cs typeface="Times New Roman" panose="02020603050405020304" pitchFamily="18" charset="0"/>
                        </a:rPr>
                        <a:t> dụng CPU</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Sherlock</a:t>
                      </a:r>
                      <a:r>
                        <a:rPr lang="en-US" sz="1600" baseline="0">
                          <a:latin typeface="Times New Roman" panose="02020603050405020304" pitchFamily="18" charset="0"/>
                          <a:cs typeface="Times New Roman" panose="02020603050405020304" pitchFamily="18" charset="0"/>
                        </a:rPr>
                        <a:t> Holmes tại trang Wikipedia</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9334</a:t>
                      </a:r>
                      <a:r>
                        <a:rPr lang="en-US" sz="1600" baseline="0">
                          <a:latin typeface="Times New Roman" panose="02020603050405020304" pitchFamily="18" charset="0"/>
                          <a:cs typeface="Times New Roman" panose="02020603050405020304" pitchFamily="18" charset="0"/>
                        </a:rPr>
                        <a:t> từ</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vi-VN" sz="1600">
                          <a:latin typeface="Times New Roman" panose="02020603050405020304" pitchFamily="18" charset="0"/>
                          <a:cs typeface="Times New Roman" panose="02020603050405020304" pitchFamily="18" charset="0"/>
                        </a:rPr>
                        <a:t>“</a:t>
                      </a:r>
                      <a:r>
                        <a:rPr lang="en-US" sz="1600">
                          <a:latin typeface="Times New Roman" panose="02020603050405020304" pitchFamily="18" charset="0"/>
                          <a:cs typeface="Times New Roman" panose="02020603050405020304" pitchFamily="18" charset="0"/>
                        </a:rPr>
                        <a:t>Ai là nhân vật truyền cảm hứng cho Arthur Conan Doyle tạo ra Sherlock Holmes</a:t>
                      </a:r>
                      <a:r>
                        <a:rPr lang="vi-VN" sz="160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52s</a:t>
                      </a:r>
                    </a:p>
                  </a:txBody>
                  <a:tcPr/>
                </a:tc>
                <a:extLst>
                  <a:ext uri="{0D108BD9-81ED-4DB2-BD59-A6C34878D82A}">
                    <a16:rowId xmlns:a16="http://schemas.microsoft.com/office/drawing/2014/main" val="3152876555"/>
                  </a:ext>
                </a:extLst>
              </a:tr>
              <a:tr h="1170810">
                <a:tc>
                  <a:txBody>
                    <a:bodyPr/>
                    <a:lstStyle/>
                    <a:p>
                      <a:pPr algn="ctr"/>
                      <a:r>
                        <a:rPr lang="en-US" sz="1600">
                          <a:latin typeface="Times New Roman" panose="02020603050405020304" pitchFamily="18" charset="0"/>
                          <a:cs typeface="Times New Roman" panose="02020603050405020304" pitchFamily="18" charset="0"/>
                        </a:rPr>
                        <a:t>Sử</a:t>
                      </a:r>
                      <a:r>
                        <a:rPr lang="en-US" sz="1600" baseline="0">
                          <a:latin typeface="Times New Roman" panose="02020603050405020304" pitchFamily="18" charset="0"/>
                          <a:cs typeface="Times New Roman" panose="02020603050405020304" pitchFamily="18" charset="0"/>
                        </a:rPr>
                        <a:t> dụng GPU P100 (Kaggle)</a:t>
                      </a:r>
                      <a:endParaRPr lang="en-US" sz="160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Times New Roman" panose="02020603050405020304" pitchFamily="18" charset="0"/>
                          <a:cs typeface="Times New Roman" panose="02020603050405020304" pitchFamily="18" charset="0"/>
                        </a:rPr>
                        <a:t>Sherlock</a:t>
                      </a:r>
                      <a:r>
                        <a:rPr lang="en-US" sz="1600" baseline="0">
                          <a:latin typeface="Times New Roman" panose="02020603050405020304" pitchFamily="18" charset="0"/>
                          <a:cs typeface="Times New Roman" panose="02020603050405020304" pitchFamily="18" charset="0"/>
                        </a:rPr>
                        <a:t> Holmes tại trang Wikipedia</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9334 từ</a:t>
                      </a:r>
                    </a:p>
                  </a:txBody>
                  <a:tcPr/>
                </a:tc>
                <a:tc>
                  <a:txBody>
                    <a:bodyPr/>
                    <a:lstStyle/>
                    <a:p>
                      <a:pPr algn="ctr"/>
                      <a:r>
                        <a:rPr lang="vi-VN" sz="1600">
                          <a:latin typeface="Times New Roman" panose="02020603050405020304" pitchFamily="18" charset="0"/>
                          <a:cs typeface="Times New Roman" panose="02020603050405020304" pitchFamily="18" charset="0"/>
                        </a:rPr>
                        <a:t>“</a:t>
                      </a:r>
                      <a:r>
                        <a:rPr lang="en-US" sz="1600">
                          <a:latin typeface="Times New Roman" panose="02020603050405020304" pitchFamily="18" charset="0"/>
                          <a:cs typeface="Times New Roman" panose="02020603050405020304" pitchFamily="18" charset="0"/>
                        </a:rPr>
                        <a:t>Ai là nhân vật truyền cảm hứng cho Arthur Conan Doyle tạo ra Sherlock Holmes</a:t>
                      </a:r>
                      <a:r>
                        <a:rPr lang="vi-VN" sz="160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6s</a:t>
                      </a:r>
                    </a:p>
                  </a:txBody>
                  <a:tcPr/>
                </a:tc>
                <a:extLst>
                  <a:ext uri="{0D108BD9-81ED-4DB2-BD59-A6C34878D82A}">
                    <a16:rowId xmlns:a16="http://schemas.microsoft.com/office/drawing/2014/main" val="2188515670"/>
                  </a:ext>
                </a:extLst>
              </a:tr>
            </a:tbl>
          </a:graphicData>
        </a:graphic>
      </p:graphicFrame>
    </p:spTree>
    <p:extLst>
      <p:ext uri="{BB962C8B-B14F-4D97-AF65-F5344CB8AC3E}">
        <p14:creationId xmlns:p14="http://schemas.microsoft.com/office/powerpoint/2010/main" val="4014533256"/>
      </p:ext>
    </p:extLst>
  </p:cSld>
  <p:clrMapOvr>
    <a:masterClrMapping/>
  </p:clrMapOvr>
  <p:transition spd="med">
    <p:random/>
  </p:transition>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21224" y="777241"/>
            <a:ext cx="7212842" cy="7854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Đánh giá mô hình:</a:t>
            </a:r>
          </a:p>
          <a:p>
            <a:pPr marL="127000" indent="0">
              <a:buNone/>
            </a:pPr>
            <a:r>
              <a:rPr lang="en-US" sz="2200">
                <a:latin typeface="Times New Roman" panose="02020603050405020304" pitchFamily="18" charset="0"/>
                <a:cs typeface="Times New Roman" panose="02020603050405020304" pitchFamily="18" charset="0"/>
              </a:rPr>
              <a:t>	- Thời gian xử lý</a:t>
            </a: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108</a:t>
            </a:fld>
            <a:endParaRPr lang="en-US" sz="3200" b="1">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343106" y="1499892"/>
            <a:ext cx="8700842" cy="1207658"/>
          </a:xfrm>
          <a:prstGeom prst="rect">
            <a:avLst/>
          </a:prstGeom>
        </p:spPr>
      </p:pic>
      <p:sp>
        <p:nvSpPr>
          <p:cNvPr id="10" name="TextBox 9">
            <a:extLst>
              <a:ext uri="{FF2B5EF4-FFF2-40B4-BE49-F238E27FC236}">
                <a16:creationId xmlns:a16="http://schemas.microsoft.com/office/drawing/2014/main" id="{29985C4E-4735-ED7A-FEFE-1516E592D4A2}"/>
              </a:ext>
            </a:extLst>
          </p:cNvPr>
          <p:cNvSpPr txBox="1"/>
          <p:nvPr/>
        </p:nvSpPr>
        <p:spPr>
          <a:xfrm>
            <a:off x="0" y="2678414"/>
            <a:ext cx="9144000"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3.9 Kết quả thời gian chạy của mô hình sử dụng CPU</a:t>
            </a:r>
          </a:p>
        </p:txBody>
      </p:sp>
      <p:pic>
        <p:nvPicPr>
          <p:cNvPr id="3" name="Picture 2"/>
          <p:cNvPicPr>
            <a:picLocks noChangeAspect="1"/>
          </p:cNvPicPr>
          <p:nvPr/>
        </p:nvPicPr>
        <p:blipFill>
          <a:blip r:embed="rId5"/>
          <a:stretch>
            <a:fillRect/>
          </a:stretch>
        </p:blipFill>
        <p:spPr>
          <a:xfrm>
            <a:off x="343106" y="3036969"/>
            <a:ext cx="8069387" cy="1161569"/>
          </a:xfrm>
          <a:prstGeom prst="rect">
            <a:avLst/>
          </a:prstGeom>
        </p:spPr>
      </p:pic>
      <p:sp>
        <p:nvSpPr>
          <p:cNvPr id="11" name="TextBox 10">
            <a:extLst>
              <a:ext uri="{FF2B5EF4-FFF2-40B4-BE49-F238E27FC236}">
                <a16:creationId xmlns:a16="http://schemas.microsoft.com/office/drawing/2014/main" id="{29985C4E-4735-ED7A-FEFE-1516E592D4A2}"/>
              </a:ext>
            </a:extLst>
          </p:cNvPr>
          <p:cNvSpPr txBox="1"/>
          <p:nvPr/>
        </p:nvSpPr>
        <p:spPr>
          <a:xfrm>
            <a:off x="15367" y="4198538"/>
            <a:ext cx="9169015"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3.10 Kết quả thời gian chạy của mô hình sử dụng GPU P100</a:t>
            </a:r>
          </a:p>
        </p:txBody>
      </p:sp>
    </p:spTree>
    <p:extLst>
      <p:ext uri="{BB962C8B-B14F-4D97-AF65-F5344CB8AC3E}">
        <p14:creationId xmlns:p14="http://schemas.microsoft.com/office/powerpoint/2010/main" val="749990381"/>
      </p:ext>
    </p:extLst>
  </p:cSld>
  <p:clrMapOvr>
    <a:masterClrMapping/>
  </p:clrMapOvr>
  <p:transition spd="med">
    <p:random/>
  </p:transition>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28048" y="777241"/>
            <a:ext cx="7206018" cy="35571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Đánh giá mô hình:</a:t>
            </a:r>
          </a:p>
          <a:p>
            <a:pPr marL="127000" indent="0">
              <a:buNone/>
            </a:pPr>
            <a:r>
              <a:rPr lang="en-US" sz="2200">
                <a:latin typeface="Times New Roman" panose="02020603050405020304" pitchFamily="18" charset="0"/>
                <a:cs typeface="Times New Roman" panose="02020603050405020304" pitchFamily="18" charset="0"/>
              </a:rPr>
              <a:t>	- Kết quả phản hồi</a:t>
            </a:r>
            <a:r>
              <a:rPr lang="en-US" sz="1800">
                <a:latin typeface="Times New Roman" panose="02020603050405020304" pitchFamily="18" charset="0"/>
                <a:cs typeface="Times New Roman" panose="02020603050405020304" pitchFamily="18" charset="0"/>
              </a:rPr>
              <a:t>:</a:t>
            </a:r>
          </a:p>
          <a:p>
            <a:pPr lvl="2"/>
            <a:r>
              <a:rPr lang="en-US" sz="2200">
                <a:latin typeface="Times New Roman" panose="02020603050405020304" pitchFamily="18" charset="0"/>
                <a:cs typeface="Times New Roman" panose="02020603050405020304" pitchFamily="18" charset="0"/>
              </a:rPr>
              <a:t>Mô hình phản hồi sai với những câu hỏi chứa quá ít hoặc không chứa thông tin trong đoạn văn bản được cung cấp.</a:t>
            </a:r>
          </a:p>
          <a:p>
            <a:pPr lvl="2"/>
            <a:r>
              <a:rPr lang="en-US" sz="2200">
                <a:latin typeface="Times New Roman" panose="02020603050405020304" pitchFamily="18" charset="0"/>
                <a:cs typeface="Times New Roman" panose="02020603050405020304" pitchFamily="18" charset="0"/>
              </a:rPr>
              <a:t>Mô hình phản hồi sai với những câu câu hỏi dài. 	</a:t>
            </a:r>
          </a:p>
          <a:p>
            <a:pPr marL="127000" indent="0">
              <a:buNone/>
            </a:pPr>
            <a:r>
              <a:rPr lang="en-US" sz="220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109</a:t>
            </a:fld>
            <a:endParaRPr lang="en-US"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1788277"/>
      </p:ext>
    </p:extLst>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291296-7903-1450-D177-79442C4571F8}"/>
              </a:ext>
            </a:extLst>
          </p:cNvPr>
          <p:cNvSpPr>
            <a:spLocks noGrp="1"/>
          </p:cNvSpPr>
          <p:nvPr>
            <p:ph type="body" idx="1"/>
          </p:nvPr>
        </p:nvSpPr>
        <p:spPr>
          <a:xfrm>
            <a:off x="930844" y="1297750"/>
            <a:ext cx="3605948" cy="2908800"/>
          </a:xfrm>
        </p:spPr>
        <p:txBody>
          <a:bodyPr/>
          <a:lstStyle/>
          <a:p>
            <a:pPr marL="127000" indent="0">
              <a:buNone/>
            </a:pPr>
            <a:r>
              <a:rPr lang="vi-VN" sz="2200">
                <a:latin typeface="+mj-lt"/>
              </a:rPr>
              <a:t>=&gt; Hệ thống trả lời câu hỏi cung cấp cho con người giải pháp tiết kiệm thời gian</a:t>
            </a:r>
            <a:r>
              <a:rPr lang="en-US" sz="2200">
                <a:latin typeface="+mj-lt"/>
              </a:rPr>
              <a:t>,</a:t>
            </a:r>
            <a:r>
              <a:rPr lang="vi-VN" sz="2200">
                <a:latin typeface="+mj-lt"/>
              </a:rPr>
              <a:t> giảm khối lượng kiến thức</a:t>
            </a:r>
            <a:r>
              <a:rPr lang="en-US" sz="2200">
                <a:latin typeface="+mj-lt"/>
              </a:rPr>
              <a:t> </a:t>
            </a:r>
            <a:r>
              <a:rPr lang="vi-VN" sz="2200">
                <a:latin typeface="+mj-lt"/>
              </a:rPr>
              <a:t>phải tiếp thu</a:t>
            </a:r>
          </a:p>
          <a:p>
            <a:endParaRPr lang="en-US" sz="2200">
              <a:latin typeface="Times New Roman" panose="02020603050405020304" pitchFamily="18" charset="0"/>
            </a:endParaRPr>
          </a:p>
        </p:txBody>
      </p:sp>
      <p:sp>
        <p:nvSpPr>
          <p:cNvPr id="5" name="TextBox 4">
            <a:extLst>
              <a:ext uri="{FF2B5EF4-FFF2-40B4-BE49-F238E27FC236}">
                <a16:creationId xmlns:a16="http://schemas.microsoft.com/office/drawing/2014/main" id="{4765D752-BF48-8BF4-2668-DC8CAB1478AA}"/>
              </a:ext>
            </a:extLst>
          </p:cNvPr>
          <p:cNvSpPr txBox="1"/>
          <p:nvPr/>
        </p:nvSpPr>
        <p:spPr>
          <a:xfrm>
            <a:off x="8567696" y="4443464"/>
            <a:ext cx="591671"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11</a:t>
            </a:fld>
            <a:endParaRPr lang="en-US" sz="3200" b="1">
              <a:latin typeface="Times New Roman" panose="02020603050405020304" pitchFamily="18" charset="0"/>
              <a:cs typeface="Times New Roman" panose="02020603050405020304" pitchFamily="18" charset="0"/>
            </a:endParaRPr>
          </a:p>
        </p:txBody>
      </p:sp>
      <p:sp>
        <p:nvSpPr>
          <p:cNvPr id="6" name="Google Shape;508;p28">
            <a:extLst>
              <a:ext uri="{FF2B5EF4-FFF2-40B4-BE49-F238E27FC236}">
                <a16:creationId xmlns:a16="http://schemas.microsoft.com/office/drawing/2014/main" id="{240C82D8-D0BE-1485-42D5-5F32F200B666}"/>
              </a:ext>
            </a:extLst>
          </p:cNvPr>
          <p:cNvSpPr txBox="1">
            <a:spLocks/>
          </p:cNvSpPr>
          <p:nvPr/>
        </p:nvSpPr>
        <p:spPr>
          <a:xfrm>
            <a:off x="546252" y="1008850"/>
            <a:ext cx="632626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1.1 Giới thiệu về bài toán</a:t>
            </a:r>
            <a:endParaRPr lang="en-US" sz="2800" dirty="0">
              <a:latin typeface="Times New Roman" panose="02020603050405020304" pitchFamily="18" charset="0"/>
              <a:cs typeface="Times New Roman" panose="02020603050405020304" pitchFamily="18" charset="0"/>
            </a:endParaRPr>
          </a:p>
        </p:txBody>
      </p:sp>
      <p:sp>
        <p:nvSpPr>
          <p:cNvPr id="8" name="Google Shape;168;p31"/>
          <p:cNvSpPr txBox="1">
            <a:spLocks noGrp="1"/>
          </p:cNvSpPr>
          <p:nvPr>
            <p:ph type="title"/>
          </p:nvPr>
        </p:nvSpPr>
        <p:spPr>
          <a:xfrm>
            <a:off x="2420999" y="283608"/>
            <a:ext cx="490145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D49421"/>
                </a:solidFill>
                <a:latin typeface="Times New Roman" panose="02020603050405020304" pitchFamily="18" charset="0"/>
                <a:cs typeface="Times New Roman" panose="02020603050405020304" pitchFamily="18" charset="0"/>
              </a:rPr>
              <a:t>1. </a:t>
            </a:r>
            <a:r>
              <a:rPr lang="vi-VN">
                <a:solidFill>
                  <a:srgbClr val="D49421"/>
                </a:solidFill>
                <a:latin typeface="Times New Roman" panose="02020603050405020304" pitchFamily="18" charset="0"/>
                <a:cs typeface="Times New Roman" panose="02020603050405020304" pitchFamily="18" charset="0"/>
              </a:rPr>
              <a:t>Giới thiệu</a:t>
            </a:r>
            <a:endParaRPr>
              <a:solidFill>
                <a:srgbClr val="D49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740991"/>
      </p:ext>
    </p:extLst>
  </p:cSld>
  <p:clrMapOvr>
    <a:masterClrMapping/>
  </p:clrMapOvr>
  <p:transition spd="med">
    <p:random/>
  </p:transition>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14400" y="777241"/>
            <a:ext cx="7219666" cy="20955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 Kết quả phản hồi</a:t>
            </a:r>
            <a:r>
              <a:rPr lang="en-US" sz="1800">
                <a:latin typeface="Times New Roman" panose="02020603050405020304" pitchFamily="18" charset="0"/>
                <a:cs typeface="Times New Roman" panose="02020603050405020304" pitchFamily="18" charset="0"/>
              </a:rPr>
              <a:t>:</a:t>
            </a:r>
          </a:p>
          <a:p>
            <a:pPr lvl="2"/>
            <a:r>
              <a:rPr lang="en-US" sz="2200">
                <a:latin typeface="Times New Roman" panose="02020603050405020304" pitchFamily="18" charset="0"/>
                <a:cs typeface="Times New Roman" panose="02020603050405020304" pitchFamily="18" charset="0"/>
              </a:rPr>
              <a:t>Mô hình chỉ trả lời được câu hỏi chứa các từ xuất hiện trong đoạn văn</a:t>
            </a:r>
          </a:p>
          <a:p>
            <a:pPr marL="127000" indent="0">
              <a:buNone/>
            </a:pPr>
            <a:r>
              <a:rPr lang="en-US" sz="2200">
                <a:latin typeface="Times New Roman" panose="02020603050405020304" pitchFamily="18" charset="0"/>
                <a:cs typeface="Times New Roman" panose="02020603050405020304" pitchFamily="18" charset="0"/>
              </a:rPr>
              <a:t>	</a:t>
            </a:r>
          </a:p>
          <a:p>
            <a:pPr marL="127000" indent="0">
              <a:buNone/>
            </a:pPr>
            <a:r>
              <a:rPr lang="en-US" sz="220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110</a:t>
            </a:fld>
            <a:endParaRPr lang="en-US" sz="3200" b="1">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9985C4E-4735-ED7A-FEFE-1516E592D4A2}"/>
              </a:ext>
            </a:extLst>
          </p:cNvPr>
          <p:cNvSpPr txBox="1"/>
          <p:nvPr/>
        </p:nvSpPr>
        <p:spPr>
          <a:xfrm>
            <a:off x="0" y="4383175"/>
            <a:ext cx="9144000"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3.11 Đoạn văn cung cấp cho hệ thống trả lời câu hỏi</a:t>
            </a:r>
          </a:p>
        </p:txBody>
      </p:sp>
      <p:pic>
        <p:nvPicPr>
          <p:cNvPr id="3" name="Picture 2"/>
          <p:cNvPicPr>
            <a:picLocks noChangeAspect="1"/>
          </p:cNvPicPr>
          <p:nvPr/>
        </p:nvPicPr>
        <p:blipFill>
          <a:blip r:embed="rId4"/>
          <a:stretch>
            <a:fillRect/>
          </a:stretch>
        </p:blipFill>
        <p:spPr>
          <a:xfrm>
            <a:off x="187250" y="2170907"/>
            <a:ext cx="8769500" cy="2135324"/>
          </a:xfrm>
          <a:prstGeom prst="rect">
            <a:avLst/>
          </a:prstGeom>
        </p:spPr>
      </p:pic>
    </p:spTree>
    <p:extLst>
      <p:ext uri="{BB962C8B-B14F-4D97-AF65-F5344CB8AC3E}">
        <p14:creationId xmlns:p14="http://schemas.microsoft.com/office/powerpoint/2010/main" val="2362191541"/>
      </p:ext>
    </p:extLst>
  </p:cSld>
  <p:clrMapOvr>
    <a:masterClrMapping/>
  </p:clrMapOvr>
  <p:transition spd="med">
    <p:random/>
  </p:transition>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00752" y="777241"/>
            <a:ext cx="7233314" cy="17931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 Kết quả phản hồi</a:t>
            </a:r>
            <a:r>
              <a:rPr lang="en-US" sz="1800">
                <a:latin typeface="Times New Roman" panose="02020603050405020304" pitchFamily="18" charset="0"/>
                <a:cs typeface="Times New Roman" panose="02020603050405020304" pitchFamily="18" charset="0"/>
              </a:rPr>
              <a:t>:</a:t>
            </a:r>
          </a:p>
          <a:p>
            <a:pPr lvl="2"/>
            <a:r>
              <a:rPr lang="en-US" sz="2200">
                <a:latin typeface="Times New Roman" panose="02020603050405020304" pitchFamily="18" charset="0"/>
                <a:cs typeface="Times New Roman" panose="02020603050405020304" pitchFamily="18" charset="0"/>
              </a:rPr>
              <a:t>Mô hình chỉ trả lời được câu hỏi chứa các từ xuất hiện trong đoạn văn</a:t>
            </a:r>
          </a:p>
          <a:p>
            <a:pPr marL="127000" indent="0">
              <a:buNone/>
            </a:pPr>
            <a:r>
              <a:rPr lang="en-US" sz="220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4765D752-BF48-8BF4-2668-DC8CAB1478AA}"/>
              </a:ext>
            </a:extLst>
          </p:cNvPr>
          <p:cNvSpPr txBox="1"/>
          <p:nvPr/>
        </p:nvSpPr>
        <p:spPr>
          <a:xfrm>
            <a:off x="8134066" y="4443464"/>
            <a:ext cx="1025302"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111</a:t>
            </a:fld>
            <a:endParaRPr lang="en-US" sz="3200" b="1">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496288" y="2266348"/>
            <a:ext cx="8151423" cy="1319843"/>
          </a:xfrm>
          <a:prstGeom prst="rect">
            <a:avLst/>
          </a:prstGeom>
        </p:spPr>
      </p:pic>
      <p:sp>
        <p:nvSpPr>
          <p:cNvPr id="10" name="TextBox 9">
            <a:extLst>
              <a:ext uri="{FF2B5EF4-FFF2-40B4-BE49-F238E27FC236}">
                <a16:creationId xmlns:a16="http://schemas.microsoft.com/office/drawing/2014/main" id="{29985C4E-4735-ED7A-FEFE-1516E592D4A2}"/>
              </a:ext>
            </a:extLst>
          </p:cNvPr>
          <p:cNvSpPr txBox="1"/>
          <p:nvPr/>
        </p:nvSpPr>
        <p:spPr>
          <a:xfrm>
            <a:off x="0" y="4051221"/>
            <a:ext cx="9144000"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3.12 Hệ thống phản hồi câu trả lời chứa các từ trong đoạn văn</a:t>
            </a:r>
          </a:p>
        </p:txBody>
      </p:sp>
    </p:spTree>
    <p:extLst>
      <p:ext uri="{BB962C8B-B14F-4D97-AF65-F5344CB8AC3E}">
        <p14:creationId xmlns:p14="http://schemas.microsoft.com/office/powerpoint/2010/main" val="2458693065"/>
      </p:ext>
    </p:extLst>
  </p:cSld>
  <p:clrMapOvr>
    <a:masterClrMapping/>
  </p:clrMapOvr>
  <p:transition spd="med">
    <p:random/>
  </p:transition>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07576" y="777241"/>
            <a:ext cx="7226490" cy="17931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 Kết quả phản hồi</a:t>
            </a:r>
            <a:r>
              <a:rPr lang="en-US" sz="1800">
                <a:latin typeface="Times New Roman" panose="02020603050405020304" pitchFamily="18" charset="0"/>
                <a:cs typeface="Times New Roman" panose="02020603050405020304" pitchFamily="18" charset="0"/>
              </a:rPr>
              <a:t>:</a:t>
            </a:r>
          </a:p>
          <a:p>
            <a:pPr lvl="2"/>
            <a:r>
              <a:rPr lang="en-US" sz="2200">
                <a:latin typeface="Times New Roman" panose="02020603050405020304" pitchFamily="18" charset="0"/>
                <a:cs typeface="Times New Roman" panose="02020603050405020304" pitchFamily="18" charset="0"/>
              </a:rPr>
              <a:t>Mô hình chỉ trả lời được câu hỏi chứa các từ xuất hiện trong đoạn văn</a:t>
            </a:r>
          </a:p>
          <a:p>
            <a:pPr marL="127000" indent="0">
              <a:buNone/>
            </a:pPr>
            <a:r>
              <a:rPr lang="en-US" sz="220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4765D752-BF48-8BF4-2668-DC8CAB1478AA}"/>
              </a:ext>
            </a:extLst>
          </p:cNvPr>
          <p:cNvSpPr txBox="1"/>
          <p:nvPr/>
        </p:nvSpPr>
        <p:spPr>
          <a:xfrm>
            <a:off x="8195481" y="4443464"/>
            <a:ext cx="963887"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112</a:t>
            </a:fld>
            <a:endParaRPr lang="en-US" sz="3200" b="1">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9985C4E-4735-ED7A-FEFE-1516E592D4A2}"/>
              </a:ext>
            </a:extLst>
          </p:cNvPr>
          <p:cNvSpPr txBox="1"/>
          <p:nvPr/>
        </p:nvSpPr>
        <p:spPr>
          <a:xfrm>
            <a:off x="-1" y="3780955"/>
            <a:ext cx="9144000"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3.13 Mô hình phản hồi sai đối với câu hỏi không có trong đoạn văn</a:t>
            </a:r>
          </a:p>
        </p:txBody>
      </p:sp>
      <p:pic>
        <p:nvPicPr>
          <p:cNvPr id="5" name="Picture 4"/>
          <p:cNvPicPr>
            <a:picLocks noChangeAspect="1"/>
          </p:cNvPicPr>
          <p:nvPr/>
        </p:nvPicPr>
        <p:blipFill>
          <a:blip r:embed="rId4"/>
          <a:stretch>
            <a:fillRect/>
          </a:stretch>
        </p:blipFill>
        <p:spPr>
          <a:xfrm>
            <a:off x="637923" y="2331968"/>
            <a:ext cx="8043029" cy="1311983"/>
          </a:xfrm>
          <a:prstGeom prst="rect">
            <a:avLst/>
          </a:prstGeom>
        </p:spPr>
      </p:pic>
    </p:spTree>
    <p:extLst>
      <p:ext uri="{BB962C8B-B14F-4D97-AF65-F5344CB8AC3E}">
        <p14:creationId xmlns:p14="http://schemas.microsoft.com/office/powerpoint/2010/main" val="2720398940"/>
      </p:ext>
    </p:extLst>
  </p:cSld>
  <p:clrMapOvr>
    <a:masterClrMapping/>
  </p:clrMapOvr>
  <p:transition spd="med">
    <p:random/>
  </p:transition>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07576" y="777241"/>
            <a:ext cx="7226490" cy="18219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 Kết quả phản hồi</a:t>
            </a:r>
            <a:r>
              <a:rPr lang="en-US" sz="1800">
                <a:latin typeface="Times New Roman" panose="02020603050405020304" pitchFamily="18" charset="0"/>
                <a:cs typeface="Times New Roman" panose="02020603050405020304" pitchFamily="18" charset="0"/>
              </a:rPr>
              <a:t>:</a:t>
            </a:r>
          </a:p>
          <a:p>
            <a:pPr lvl="2"/>
            <a:r>
              <a:rPr lang="en-US" sz="2200">
                <a:latin typeface="Times New Roman" panose="02020603050405020304" pitchFamily="18" charset="0"/>
                <a:cs typeface="Times New Roman" panose="02020603050405020304" pitchFamily="18" charset="0"/>
              </a:rPr>
              <a:t>Mô hình chỉ trả lời được câu hỏi chứa các từ xuất hiện trong đoạn văn</a:t>
            </a:r>
          </a:p>
          <a:p>
            <a:pPr marL="127000" indent="0">
              <a:buNone/>
            </a:pPr>
            <a:r>
              <a:rPr lang="en-US" sz="220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4765D752-BF48-8BF4-2668-DC8CAB1478AA}"/>
              </a:ext>
            </a:extLst>
          </p:cNvPr>
          <p:cNvSpPr txBox="1"/>
          <p:nvPr/>
        </p:nvSpPr>
        <p:spPr>
          <a:xfrm>
            <a:off x="8256896" y="4443464"/>
            <a:ext cx="902472"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113</a:t>
            </a:fld>
            <a:endParaRPr lang="en-US" sz="3200" b="1">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9985C4E-4735-ED7A-FEFE-1516E592D4A2}"/>
              </a:ext>
            </a:extLst>
          </p:cNvPr>
          <p:cNvSpPr txBox="1"/>
          <p:nvPr/>
        </p:nvSpPr>
        <p:spPr>
          <a:xfrm>
            <a:off x="-1" y="3780955"/>
            <a:ext cx="9144000"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3.14 Đoạn văn chứa nội dung mà mô hình trả lời sai</a:t>
            </a:r>
          </a:p>
        </p:txBody>
      </p:sp>
      <p:pic>
        <p:nvPicPr>
          <p:cNvPr id="4" name="Picture 3"/>
          <p:cNvPicPr>
            <a:picLocks noChangeAspect="1"/>
          </p:cNvPicPr>
          <p:nvPr/>
        </p:nvPicPr>
        <p:blipFill>
          <a:blip r:embed="rId4"/>
          <a:stretch>
            <a:fillRect/>
          </a:stretch>
        </p:blipFill>
        <p:spPr>
          <a:xfrm>
            <a:off x="451909" y="2393995"/>
            <a:ext cx="8169348" cy="1386960"/>
          </a:xfrm>
          <a:prstGeom prst="rect">
            <a:avLst/>
          </a:prstGeom>
        </p:spPr>
      </p:pic>
    </p:spTree>
    <p:extLst>
      <p:ext uri="{BB962C8B-B14F-4D97-AF65-F5344CB8AC3E}">
        <p14:creationId xmlns:p14="http://schemas.microsoft.com/office/powerpoint/2010/main" val="427054854"/>
      </p:ext>
    </p:extLst>
  </p:cSld>
  <p:clrMapOvr>
    <a:masterClrMapping/>
  </p:clrMapOvr>
  <p:transition spd="med">
    <p:random/>
  </p:transition>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406639" y="1292692"/>
            <a:ext cx="4415051" cy="27676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a:latin typeface="Times New Roman" panose="02020603050405020304" pitchFamily="18" charset="0"/>
                <a:cs typeface="Times New Roman" panose="02020603050405020304" pitchFamily="18" charset="0"/>
              </a:rPr>
              <a:t>KẾT LUẬN, HƯỚNG PHÁT TRIỂN</a:t>
            </a:r>
            <a:endParaRPr sz="54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B3CB645-6C04-5699-EA5D-FEED0A3A2ED8}"/>
              </a:ext>
            </a:extLst>
          </p:cNvPr>
          <p:cNvSpPr txBox="1"/>
          <p:nvPr/>
        </p:nvSpPr>
        <p:spPr>
          <a:xfrm>
            <a:off x="8256896" y="4443464"/>
            <a:ext cx="902471"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114</a:t>
            </a:fld>
            <a:endParaRPr lang="en-US"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879090"/>
      </p:ext>
    </p:extLst>
  </p:cSld>
  <p:clrMapOvr>
    <a:masterClrMapping/>
  </p:clrMapOvr>
  <p:transition spd="med">
    <p:random/>
  </p:transition>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b="1">
                <a:latin typeface="Times New Roman" panose="02020603050405020304" pitchFamily="18" charset="0"/>
                <a:cs typeface="Times New Roman" panose="02020603050405020304" pitchFamily="18" charset="0"/>
              </a:rPr>
              <a:t>Kết quả đạt được:</a:t>
            </a:r>
            <a:endParaRPr lang="vi-VN" sz="2800" b="1">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07576" y="777241"/>
            <a:ext cx="7226490" cy="19659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b="1">
                <a:latin typeface="Times New Roman" panose="02020603050405020304" pitchFamily="18" charset="0"/>
                <a:cs typeface="Times New Roman" panose="02020603050405020304" pitchFamily="18" charset="0"/>
              </a:rPr>
              <a:t>Mặt tích cực:</a:t>
            </a:r>
          </a:p>
          <a:p>
            <a:pPr marL="127000" indent="0">
              <a:buNone/>
            </a:pP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Kết quả huấn luyện của mô hình PhoBERT-base thu được với tập đánh giá là EM = 53.8473 và F1-Score = 77.9264</a:t>
            </a:r>
            <a:endParaRPr lang="en-US" sz="2200">
              <a:latin typeface="Times New Roman" panose="02020603050405020304" pitchFamily="18" charset="0"/>
              <a:cs typeface="Times New Roman" panose="02020603050405020304" pitchFamily="18" charset="0"/>
            </a:endParaRPr>
          </a:p>
          <a:p>
            <a:pPr marL="127000" indent="0">
              <a:buNone/>
            </a:pPr>
            <a:r>
              <a:rPr lang="en-US" sz="2200">
                <a:latin typeface="Times New Roman" panose="02020603050405020304" pitchFamily="18" charset="0"/>
                <a:cs typeface="Times New Roman" panose="02020603050405020304" pitchFamily="18" charset="0"/>
              </a:rPr>
              <a:t>=&gt; </a:t>
            </a:r>
            <a:r>
              <a:rPr lang="vi-VN" sz="2200">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H</a:t>
            </a:r>
            <a:r>
              <a:rPr lang="vi-VN" sz="2200">
                <a:latin typeface="Times New Roman" panose="02020603050405020304" pitchFamily="18" charset="0"/>
                <a:cs typeface="Times New Roman" panose="02020603050405020304" pitchFamily="18" charset="0"/>
              </a:rPr>
              <a:t>ệ thống trả lời câu hỏi trích xuất câu trả lời </a:t>
            </a:r>
            <a:r>
              <a:rPr lang="en-US" sz="2200">
                <a:latin typeface="Times New Roman" panose="02020603050405020304" pitchFamily="18" charset="0"/>
                <a:cs typeface="Times New Roman" panose="02020603050405020304" pitchFamily="18" charset="0"/>
              </a:rPr>
              <a:t>đ</a:t>
            </a:r>
            <a:r>
              <a:rPr lang="vi-VN" sz="2200">
                <a:latin typeface="Times New Roman" panose="02020603050405020304" pitchFamily="18" charset="0"/>
                <a:cs typeface="Times New Roman" panose="02020603050405020304" pitchFamily="18" charset="0"/>
              </a:rPr>
              <a:t>ược xây dựng từ mô hình PhoBERT cho kết quả tốt đối với tiếng Việt</a:t>
            </a:r>
            <a:endParaRPr lang="en-US" sz="22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765D752-BF48-8BF4-2668-DC8CAB1478AA}"/>
              </a:ext>
            </a:extLst>
          </p:cNvPr>
          <p:cNvSpPr txBox="1"/>
          <p:nvPr/>
        </p:nvSpPr>
        <p:spPr>
          <a:xfrm>
            <a:off x="8256896" y="4443464"/>
            <a:ext cx="902472"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115</a:t>
            </a:fld>
            <a:endParaRPr lang="en-US"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2034713"/>
      </p:ext>
    </p:extLst>
  </p:cSld>
  <p:clrMapOvr>
    <a:masterClrMapping/>
  </p:clrMapOvr>
  <p:transition spd="med">
    <p:random/>
  </p:transition>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b="1">
                <a:latin typeface="Times New Roman" panose="02020603050405020304" pitchFamily="18" charset="0"/>
                <a:cs typeface="Times New Roman" panose="02020603050405020304" pitchFamily="18" charset="0"/>
              </a:rPr>
              <a:t>Kết quả đạt được:</a:t>
            </a:r>
            <a:endParaRPr lang="vi-VN" sz="2800" b="1">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07576" y="777241"/>
            <a:ext cx="7226490" cy="19659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b="1">
                <a:latin typeface="Times New Roman" panose="02020603050405020304" pitchFamily="18" charset="0"/>
                <a:cs typeface="Times New Roman" panose="02020603050405020304" pitchFamily="18" charset="0"/>
              </a:rPr>
              <a:t>Mặt hạn chế:</a:t>
            </a:r>
          </a:p>
          <a:p>
            <a:pPr>
              <a:buFontTx/>
              <a:buChar char="-"/>
            </a:pPr>
            <a:r>
              <a:rPr lang="en-US" sz="2200">
                <a:latin typeface="Times New Roman" panose="02020603050405020304" pitchFamily="18" charset="0"/>
                <a:cs typeface="Times New Roman" panose="02020603050405020304" pitchFamily="18" charset="0"/>
              </a:rPr>
              <a:t>Gặp phải hạn chế về thời gian xử lý, phụ thuộc vào GPU của hệ thống</a:t>
            </a:r>
          </a:p>
          <a:p>
            <a:pPr>
              <a:buFontTx/>
              <a:buChar char="-"/>
            </a:pPr>
            <a:r>
              <a:rPr lang="en-US" sz="2200">
                <a:solidFill>
                  <a:srgbClr val="424041"/>
                </a:solidFill>
                <a:latin typeface="Times New Roman" panose="02020603050405020304" pitchFamily="18" charset="0"/>
                <a:cs typeface="Times New Roman" panose="02020603050405020304" pitchFamily="18" charset="0"/>
              </a:rPr>
              <a:t>P</a:t>
            </a:r>
            <a:r>
              <a:rPr lang="vi-VN" sz="2200">
                <a:solidFill>
                  <a:srgbClr val="424041"/>
                </a:solidFill>
                <a:latin typeface="Times New Roman" panose="02020603050405020304" pitchFamily="18" charset="0"/>
                <a:cs typeface="Times New Roman" panose="02020603050405020304" pitchFamily="18" charset="0"/>
              </a:rPr>
              <a:t>hản hồi sai đối với các câu hỏi cung</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cấp không đầy đủ ngữ cảnh hoặc các câu hỏi có kích thước lớn</a:t>
            </a:r>
            <a:endParaRPr lang="en-US" sz="2200">
              <a:solidFill>
                <a:srgbClr val="42404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765D752-BF48-8BF4-2668-DC8CAB1478AA}"/>
              </a:ext>
            </a:extLst>
          </p:cNvPr>
          <p:cNvSpPr txBox="1"/>
          <p:nvPr/>
        </p:nvSpPr>
        <p:spPr>
          <a:xfrm>
            <a:off x="8256896" y="4443464"/>
            <a:ext cx="902472"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116</a:t>
            </a:fld>
            <a:endParaRPr lang="en-US"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439522"/>
      </p:ext>
    </p:extLst>
  </p:cSld>
  <p:clrMapOvr>
    <a:masterClrMapping/>
  </p:clrMapOvr>
  <p:transition spd="med">
    <p:random/>
  </p:transition>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b="1">
                <a:latin typeface="Times New Roman" panose="02020603050405020304" pitchFamily="18" charset="0"/>
                <a:cs typeface="Times New Roman" panose="02020603050405020304" pitchFamily="18" charset="0"/>
              </a:rPr>
              <a:t>Hướng phát triển</a:t>
            </a:r>
            <a:endParaRPr lang="vi-VN" sz="2800" b="1">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07576" y="777241"/>
            <a:ext cx="7226490" cy="28257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a:buFontTx/>
              <a:buChar char="-"/>
            </a:pPr>
            <a:r>
              <a:rPr lang="en-US" sz="2200">
                <a:latin typeface="Times New Roman" panose="02020603050405020304" pitchFamily="18" charset="0"/>
                <a:cs typeface="Times New Roman" panose="02020603050405020304" pitchFamily="18" charset="0"/>
              </a:rPr>
              <a:t>Gán nhãn các từ loại (POS Tagging), phân tích câu hỏi, tìm ra những ý chính có trong đoạn văn, đánh trọng số lên các từ để tăng độ chính xác của mô hình</a:t>
            </a:r>
          </a:p>
          <a:p>
            <a:pPr>
              <a:buFontTx/>
              <a:buChar char="-"/>
            </a:pPr>
            <a:r>
              <a:rPr lang="vi-VN" sz="2200">
                <a:latin typeface="Times New Roman" panose="02020603050405020304" pitchFamily="18" charset="0"/>
                <a:cs typeface="Times New Roman" panose="02020603050405020304" pitchFamily="18" charset="0"/>
              </a:rPr>
              <a:t>Sử dụng thuật toán BM25</a:t>
            </a: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để có thể tìm kiếm nội dung liên quan đến</a:t>
            </a: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câu hỏi cung cấp nhanh hơn</a:t>
            </a:r>
            <a:endParaRPr lang="en-US" sz="2200">
              <a:latin typeface="Times New Roman" panose="02020603050405020304" pitchFamily="18" charset="0"/>
              <a:cs typeface="Times New Roman" panose="02020603050405020304" pitchFamily="18" charset="0"/>
            </a:endParaRPr>
          </a:p>
          <a:p>
            <a:pPr>
              <a:buFontTx/>
              <a:buChar char="-"/>
            </a:pPr>
            <a:r>
              <a:rPr lang="en-US" sz="2200">
                <a:latin typeface="Times New Roman" panose="02020603050405020304" pitchFamily="18" charset="0"/>
                <a:cs typeface="Times New Roman" panose="02020603050405020304" pitchFamily="18" charset="0"/>
              </a:rPr>
              <a:t>Huấn luyện mô hình cho việc trả lời câu hỏi trong một nguồn tri thức giới hạn nhất định</a:t>
            </a:r>
          </a:p>
        </p:txBody>
      </p:sp>
      <p:sp>
        <p:nvSpPr>
          <p:cNvPr id="7" name="TextBox 6">
            <a:extLst>
              <a:ext uri="{FF2B5EF4-FFF2-40B4-BE49-F238E27FC236}">
                <a16:creationId xmlns:a16="http://schemas.microsoft.com/office/drawing/2014/main" id="{4765D752-BF48-8BF4-2668-DC8CAB1478AA}"/>
              </a:ext>
            </a:extLst>
          </p:cNvPr>
          <p:cNvSpPr txBox="1"/>
          <p:nvPr/>
        </p:nvSpPr>
        <p:spPr>
          <a:xfrm>
            <a:off x="8256896" y="4443464"/>
            <a:ext cx="902472"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117</a:t>
            </a:fld>
            <a:endParaRPr lang="en-US" sz="32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9985C4E-4735-ED7A-FEFE-1516E592D4A2}"/>
              </a:ext>
            </a:extLst>
          </p:cNvPr>
          <p:cNvSpPr txBox="1"/>
          <p:nvPr/>
        </p:nvSpPr>
        <p:spPr>
          <a:xfrm>
            <a:off x="0" y="3880796"/>
            <a:ext cx="5376253" cy="646331"/>
          </a:xfrm>
          <a:prstGeom prst="rect">
            <a:avLst/>
          </a:prstGeom>
          <a:noFill/>
        </p:spPr>
        <p:txBody>
          <a:bodyPr wrap="square" rtlCol="0">
            <a:spAutoFit/>
          </a:bodyPr>
          <a:lstStyle/>
          <a:p>
            <a:r>
              <a:rPr lang="en-US" sz="1200">
                <a:solidFill>
                  <a:srgbClr val="FF0000"/>
                </a:solidFill>
                <a:latin typeface="Times New Roman" panose="02020603050405020304" pitchFamily="18" charset="0"/>
                <a:cs typeface="Times New Roman" panose="02020603050405020304" pitchFamily="18" charset="0"/>
              </a:rPr>
              <a:t>   Nguồn: Đặng Văn Nghiêm Trần Thị Minh Khoa Đặng Thị Phúc, Nguyễn</a:t>
            </a:r>
          </a:p>
          <a:p>
            <a:r>
              <a:rPr lang="en-US" sz="1200">
                <a:solidFill>
                  <a:srgbClr val="FF0000"/>
                </a:solidFill>
                <a:latin typeface="Times New Roman" panose="02020603050405020304" pitchFamily="18" charset="0"/>
                <a:cs typeface="Times New Roman" panose="02020603050405020304" pitchFamily="18" charset="0"/>
              </a:rPr>
              <a:t>Thanh Long. </a:t>
            </a:r>
            <a:r>
              <a:rPr lang="vi-VN" sz="1200">
                <a:solidFill>
                  <a:srgbClr val="FF0000"/>
                </a:solidFill>
                <a:latin typeface="Times New Roman" panose="02020603050405020304" pitchFamily="18" charset="0"/>
                <a:cs typeface="Times New Roman" panose="02020603050405020304" pitchFamily="18" charset="0"/>
              </a:rPr>
              <a:t>Xây dựng hệ thống tự động giải đáp thắc mắc về các quy định học tập tại trường Đại học công nghiệp bằng kỹ thuật học sâu. 2023</a:t>
            </a:r>
            <a:endParaRPr lang="en-US" sz="12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561585"/>
      </p:ext>
    </p:extLst>
  </p:cSld>
  <p:clrMapOvr>
    <a:masterClrMapping/>
  </p:clrMapOvr>
  <p:transition spd="med">
    <p:random/>
  </p:transition>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2060888" y="1654646"/>
            <a:ext cx="5521597" cy="1693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imes New Roman" panose="02020603050405020304" pitchFamily="18" charset="0"/>
                <a:cs typeface="Times New Roman" panose="02020603050405020304" pitchFamily="18" charset="0"/>
              </a:rPr>
              <a:t>THẢO LUẬN</a:t>
            </a:r>
            <a:endParaRPr>
              <a:latin typeface="Times New Roman" panose="02020603050405020304" pitchFamily="18" charset="0"/>
              <a:cs typeface="Times New Roman" panose="02020603050405020304" pitchFamily="18" charset="0"/>
            </a:endParaRPr>
          </a:p>
        </p:txBody>
      </p:sp>
    </p:spTree>
  </p:cSld>
  <p:clrMapOvr>
    <a:masterClrMapping/>
  </p:clrMapOvr>
  <p:transition spd="med">
    <p:random/>
  </p:transition>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
        <p:nvSpPr>
          <p:cNvPr id="854" name="Google Shape;854;p5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THANKS</a:t>
            </a:r>
            <a:endParaRPr>
              <a:latin typeface="Times New Roman" panose="02020603050405020304" pitchFamily="18" charset="0"/>
              <a:cs typeface="Times New Roman" panose="02020603050405020304" pitchFamily="18" charset="0"/>
            </a:endParaRPr>
          </a:p>
        </p:txBody>
      </p:sp>
      <p:grpSp>
        <p:nvGrpSpPr>
          <p:cNvPr id="856" name="Google Shape;856;p52"/>
          <p:cNvGrpSpPr/>
          <p:nvPr/>
        </p:nvGrpSpPr>
        <p:grpSpPr>
          <a:xfrm>
            <a:off x="1630373" y="2805445"/>
            <a:ext cx="332275" cy="332275"/>
            <a:chOff x="1379798" y="1723250"/>
            <a:chExt cx="397887" cy="397887"/>
          </a:xfrm>
        </p:grpSpPr>
        <p:sp>
          <p:nvSpPr>
            <p:cNvPr id="857" name="Google Shape;857;p5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8" name="Google Shape;858;p5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9" name="Google Shape;859;p5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0" name="Google Shape;860;p5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61" name="Google Shape;861;p52"/>
          <p:cNvGrpSpPr/>
          <p:nvPr/>
        </p:nvGrpSpPr>
        <p:grpSpPr>
          <a:xfrm>
            <a:off x="719999" y="2805445"/>
            <a:ext cx="332292" cy="332275"/>
            <a:chOff x="266768" y="1721375"/>
            <a:chExt cx="397907" cy="397887"/>
          </a:xfrm>
        </p:grpSpPr>
        <p:sp>
          <p:nvSpPr>
            <p:cNvPr id="862" name="Google Shape;862;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3" name="Google Shape;863;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64" name="Google Shape;864;p52"/>
          <p:cNvGrpSpPr/>
          <p:nvPr/>
        </p:nvGrpSpPr>
        <p:grpSpPr>
          <a:xfrm>
            <a:off x="1175203" y="2805445"/>
            <a:ext cx="332258" cy="332275"/>
            <a:chOff x="864491" y="1723250"/>
            <a:chExt cx="397866" cy="397887"/>
          </a:xfrm>
        </p:grpSpPr>
        <p:sp>
          <p:nvSpPr>
            <p:cNvPr id="865" name="Google Shape;865;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6" name="Google Shape;866;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7" name="Google Shape;867;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3" name="Rectangle 2"/>
          <p:cNvSpPr/>
          <p:nvPr/>
        </p:nvSpPr>
        <p:spPr>
          <a:xfrm>
            <a:off x="382379" y="3527946"/>
            <a:ext cx="3022979" cy="1146412"/>
          </a:xfrm>
          <a:prstGeom prst="rect">
            <a:avLst/>
          </a:prstGeom>
          <a:solidFill>
            <a:srgbClr val="E8F1F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09430" y="4443464"/>
            <a:ext cx="8499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12</a:t>
            </a:fld>
            <a:endParaRPr lang="en-US" sz="3200" b="1">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1" y="94342"/>
            <a:ext cx="6825728" cy="4564744"/>
          </a:xfrm>
          <a:prstGeom prst="rect">
            <a:avLst/>
          </a:prstGeom>
        </p:spPr>
      </p:pic>
      <p:sp>
        <p:nvSpPr>
          <p:cNvPr id="8" name="TextBox 7">
            <a:extLst>
              <a:ext uri="{FF2B5EF4-FFF2-40B4-BE49-F238E27FC236}">
                <a16:creationId xmlns:a16="http://schemas.microsoft.com/office/drawing/2014/main" id="{29985C4E-4735-ED7A-FEFE-1516E592D4A2}"/>
              </a:ext>
            </a:extLst>
          </p:cNvPr>
          <p:cNvSpPr txBox="1"/>
          <p:nvPr/>
        </p:nvSpPr>
        <p:spPr>
          <a:xfrm>
            <a:off x="712480" y="4700688"/>
            <a:ext cx="7466320" cy="307777"/>
          </a:xfrm>
          <a:prstGeom prst="rect">
            <a:avLst/>
          </a:prstGeom>
          <a:noFill/>
        </p:spPr>
        <p:txBody>
          <a:bodyPr wrap="square" rtlCol="0">
            <a:spAutoFit/>
          </a:bodyPr>
          <a:lstStyle/>
          <a:p>
            <a:pPr algn="ctr"/>
            <a:r>
              <a:rPr lang="vi-VN">
                <a:solidFill>
                  <a:schemeClr val="accent1">
                    <a:lumMod val="75000"/>
                  </a:schemeClr>
                </a:solidFill>
                <a:latin typeface="+mj-lt"/>
                <a:cs typeface="Times New Roman" panose="02020603050405020304" pitchFamily="18" charset="0"/>
              </a:rPr>
              <a:t>1.1 Chat PDF yêu cầu người dung cung cấp tập tin chứa thông tin</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4056257"/>
      </p:ext>
    </p:extLst>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09430" y="4443464"/>
            <a:ext cx="8499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13</a:t>
            </a:fld>
            <a:endParaRPr lang="en-US" sz="3200"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9985C4E-4735-ED7A-FEFE-1516E592D4A2}"/>
              </a:ext>
            </a:extLst>
          </p:cNvPr>
          <p:cNvSpPr txBox="1"/>
          <p:nvPr/>
        </p:nvSpPr>
        <p:spPr>
          <a:xfrm>
            <a:off x="567337" y="4443464"/>
            <a:ext cx="7466320" cy="523220"/>
          </a:xfrm>
          <a:prstGeom prst="rect">
            <a:avLst/>
          </a:prstGeom>
          <a:noFill/>
        </p:spPr>
        <p:txBody>
          <a:bodyPr wrap="square" rtlCol="0">
            <a:spAutoFit/>
          </a:bodyPr>
          <a:lstStyle/>
          <a:p>
            <a:pPr algn="ctr"/>
            <a:r>
              <a:rPr lang="vi-VN">
                <a:solidFill>
                  <a:schemeClr val="accent1">
                    <a:lumMod val="75000"/>
                  </a:schemeClr>
                </a:solidFill>
                <a:latin typeface="+mj-lt"/>
                <a:cs typeface="Times New Roman" panose="02020603050405020304" pitchFamily="18" charset="0"/>
              </a:rPr>
              <a:t>Hình 1.2: Sau khi đã cung cấp thông tin, người dùng có thể đặt bất kỳ câu hỏi nào liên quan đến tập tin đó</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126" y="94342"/>
            <a:ext cx="6659029" cy="4349122"/>
          </a:xfrm>
          <a:prstGeom prst="rect">
            <a:avLst/>
          </a:prstGeom>
        </p:spPr>
      </p:pic>
    </p:spTree>
    <p:extLst>
      <p:ext uri="{BB962C8B-B14F-4D97-AF65-F5344CB8AC3E}">
        <p14:creationId xmlns:p14="http://schemas.microsoft.com/office/powerpoint/2010/main" val="1934116907"/>
      </p:ext>
    </p:extLst>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14</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546252" y="1008850"/>
            <a:ext cx="632626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1.1 Giới thiệu về bài toán</a:t>
            </a:r>
            <a:endParaRPr lang="en-US" sz="2800" dirty="0">
              <a:latin typeface="Times New Roman" panose="02020603050405020304" pitchFamily="18" charset="0"/>
              <a:cs typeface="Times New Roman" panose="02020603050405020304" pitchFamily="18" charset="0"/>
            </a:endParaRPr>
          </a:p>
        </p:txBody>
      </p:sp>
      <p:sp>
        <p:nvSpPr>
          <p:cNvPr id="10" name="Text Placeholder 1">
            <a:extLst>
              <a:ext uri="{FF2B5EF4-FFF2-40B4-BE49-F238E27FC236}">
                <a16:creationId xmlns:a16="http://schemas.microsoft.com/office/drawing/2014/main" id="{52291296-7903-1450-D177-79442C4571F8}"/>
              </a:ext>
            </a:extLst>
          </p:cNvPr>
          <p:cNvSpPr>
            <a:spLocks noGrp="1"/>
          </p:cNvSpPr>
          <p:nvPr>
            <p:ph type="body" idx="1"/>
          </p:nvPr>
        </p:nvSpPr>
        <p:spPr>
          <a:xfrm>
            <a:off x="921224" y="1586650"/>
            <a:ext cx="7671232" cy="2143521"/>
          </a:xfrm>
        </p:spPr>
        <p:txBody>
          <a:bodyPr/>
          <a:lstStyle/>
          <a:p>
            <a:pPr marL="127000" indent="0">
              <a:buNone/>
            </a:pPr>
            <a:r>
              <a:rPr lang="vi-VN" sz="2200">
                <a:latin typeface="+mj-lt"/>
              </a:rPr>
              <a:t>Có hai nhiệm vụ phổ biến được xây dựng cho bài toán trả lời câu hỏi:</a:t>
            </a:r>
          </a:p>
          <a:p>
            <a:pPr marL="127000" indent="0">
              <a:buNone/>
            </a:pPr>
            <a:r>
              <a:rPr lang="vi-VN" sz="2200">
                <a:latin typeface="+mj-lt"/>
              </a:rPr>
              <a:t>1. Extractive: Trích xuất câu trả lời từ nội dung đoạn văn bản được cung cấp.</a:t>
            </a:r>
          </a:p>
          <a:p>
            <a:pPr marL="127000" indent="0">
              <a:buNone/>
            </a:pPr>
            <a:r>
              <a:rPr lang="vi-VN" sz="2200">
                <a:latin typeface="+mj-lt"/>
              </a:rPr>
              <a:t>2. Abstractive: Tạo ra câu trả lời từ nội dung đoạn văn bản được cung cấp</a:t>
            </a:r>
          </a:p>
        </p:txBody>
      </p:sp>
      <p:sp>
        <p:nvSpPr>
          <p:cNvPr id="13" name="Google Shape;168;p31"/>
          <p:cNvSpPr txBox="1">
            <a:spLocks noGrp="1"/>
          </p:cNvSpPr>
          <p:nvPr>
            <p:ph type="title"/>
          </p:nvPr>
        </p:nvSpPr>
        <p:spPr>
          <a:xfrm>
            <a:off x="2420999" y="283608"/>
            <a:ext cx="490145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D49421"/>
                </a:solidFill>
                <a:latin typeface="Times New Roman" panose="02020603050405020304" pitchFamily="18" charset="0"/>
                <a:cs typeface="Times New Roman" panose="02020603050405020304" pitchFamily="18" charset="0"/>
              </a:rPr>
              <a:t>1. </a:t>
            </a:r>
            <a:r>
              <a:rPr lang="vi-VN">
                <a:solidFill>
                  <a:srgbClr val="D49421"/>
                </a:solidFill>
                <a:latin typeface="Times New Roman" panose="02020603050405020304" pitchFamily="18" charset="0"/>
                <a:cs typeface="Times New Roman" panose="02020603050405020304" pitchFamily="18" charset="0"/>
              </a:rPr>
              <a:t>Giới thiệu</a:t>
            </a:r>
            <a:endParaRPr>
              <a:solidFill>
                <a:srgbClr val="D49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544288"/>
      </p:ext>
    </p:extLst>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15</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546252" y="1008850"/>
            <a:ext cx="632626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1.1 Giới thiệu về bài toán</a:t>
            </a:r>
            <a:endParaRPr lang="en-US" sz="2800" dirty="0">
              <a:latin typeface="Times New Roman" panose="02020603050405020304" pitchFamily="18" charset="0"/>
              <a:cs typeface="Times New Roman" panose="02020603050405020304" pitchFamily="18" charset="0"/>
            </a:endParaRPr>
          </a:p>
        </p:txBody>
      </p:sp>
      <p:sp>
        <p:nvSpPr>
          <p:cNvPr id="10" name="Text Placeholder 1">
            <a:extLst>
              <a:ext uri="{FF2B5EF4-FFF2-40B4-BE49-F238E27FC236}">
                <a16:creationId xmlns:a16="http://schemas.microsoft.com/office/drawing/2014/main" id="{52291296-7903-1450-D177-79442C4571F8}"/>
              </a:ext>
            </a:extLst>
          </p:cNvPr>
          <p:cNvSpPr>
            <a:spLocks noGrp="1"/>
          </p:cNvSpPr>
          <p:nvPr>
            <p:ph type="body" idx="1"/>
          </p:nvPr>
        </p:nvSpPr>
        <p:spPr>
          <a:xfrm>
            <a:off x="928048" y="1605757"/>
            <a:ext cx="7686180" cy="1200093"/>
          </a:xfrm>
        </p:spPr>
        <p:txBody>
          <a:bodyPr/>
          <a:lstStyle/>
          <a:p>
            <a:pPr marL="127000" indent="0">
              <a:buNone/>
            </a:pPr>
            <a:r>
              <a:rPr lang="vi-VN" sz="2200">
                <a:latin typeface="Times New Roman" panose="02020603050405020304" pitchFamily="18" charset="0"/>
                <a:cs typeface="Times New Roman" panose="02020603050405020304" pitchFamily="18" charset="0"/>
              </a:rPr>
              <a:t>Extractive: Các mô hình phổ biến được sử dụng cho lớp bài toán này là: BERT, BART, T5 (Text to text transfer transformer), RoBERTa….</a:t>
            </a:r>
          </a:p>
        </p:txBody>
      </p:sp>
      <p:sp>
        <p:nvSpPr>
          <p:cNvPr id="11" name="Google Shape;168;p31"/>
          <p:cNvSpPr txBox="1">
            <a:spLocks noGrp="1"/>
          </p:cNvSpPr>
          <p:nvPr>
            <p:ph type="title"/>
          </p:nvPr>
        </p:nvSpPr>
        <p:spPr>
          <a:xfrm>
            <a:off x="2420999" y="283608"/>
            <a:ext cx="490145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D49421"/>
                </a:solidFill>
                <a:latin typeface="Times New Roman" panose="02020603050405020304" pitchFamily="18" charset="0"/>
                <a:cs typeface="Times New Roman" panose="02020603050405020304" pitchFamily="18" charset="0"/>
              </a:rPr>
              <a:t>1. </a:t>
            </a:r>
            <a:r>
              <a:rPr lang="vi-VN">
                <a:solidFill>
                  <a:srgbClr val="D49421"/>
                </a:solidFill>
                <a:latin typeface="Times New Roman" panose="02020603050405020304" pitchFamily="18" charset="0"/>
                <a:cs typeface="Times New Roman" panose="02020603050405020304" pitchFamily="18" charset="0"/>
              </a:rPr>
              <a:t>Giới thiệu</a:t>
            </a:r>
            <a:endParaRPr>
              <a:solidFill>
                <a:srgbClr val="D49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8352272"/>
      </p:ext>
    </p:extLst>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16</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546252" y="1008850"/>
            <a:ext cx="632626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1.1 Giới thiệu về bài toán</a:t>
            </a:r>
            <a:endParaRPr lang="en-US" sz="2800" dirty="0">
              <a:latin typeface="Times New Roman" panose="02020603050405020304" pitchFamily="18" charset="0"/>
              <a:cs typeface="Times New Roman" panose="02020603050405020304" pitchFamily="18" charset="0"/>
            </a:endParaRPr>
          </a:p>
        </p:txBody>
      </p:sp>
      <p:sp>
        <p:nvSpPr>
          <p:cNvPr id="10" name="Text Placeholder 1">
            <a:extLst>
              <a:ext uri="{FF2B5EF4-FFF2-40B4-BE49-F238E27FC236}">
                <a16:creationId xmlns:a16="http://schemas.microsoft.com/office/drawing/2014/main" id="{52291296-7903-1450-D177-79442C4571F8}"/>
              </a:ext>
            </a:extLst>
          </p:cNvPr>
          <p:cNvSpPr>
            <a:spLocks noGrp="1"/>
          </p:cNvSpPr>
          <p:nvPr>
            <p:ph type="body" idx="1"/>
          </p:nvPr>
        </p:nvSpPr>
        <p:spPr>
          <a:xfrm>
            <a:off x="948519" y="1605758"/>
            <a:ext cx="7665709" cy="469786"/>
          </a:xfrm>
        </p:spPr>
        <p:txBody>
          <a:bodyPr/>
          <a:lstStyle/>
          <a:p>
            <a:pPr marL="127000" indent="0">
              <a:buNone/>
            </a:pPr>
            <a:r>
              <a:rPr lang="vi-VN" sz="2200">
                <a:latin typeface="Times New Roman" panose="02020603050405020304" pitchFamily="18" charset="0"/>
                <a:cs typeface="Times New Roman" panose="02020603050405020304" pitchFamily="18" charset="0"/>
              </a:rPr>
              <a:t>Extractive</a:t>
            </a: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00" y="1586650"/>
            <a:ext cx="5524505" cy="2315862"/>
          </a:xfrm>
          <a:prstGeom prst="rect">
            <a:avLst/>
          </a:prstGeom>
          <a:noFill/>
          <a:ln>
            <a:noFill/>
          </a:ln>
        </p:spPr>
      </p:pic>
      <p:sp>
        <p:nvSpPr>
          <p:cNvPr id="7" name="TextBox 6">
            <a:extLst>
              <a:ext uri="{FF2B5EF4-FFF2-40B4-BE49-F238E27FC236}">
                <a16:creationId xmlns:a16="http://schemas.microsoft.com/office/drawing/2014/main" id="{29985C4E-4735-ED7A-FEFE-1516E592D4A2}"/>
              </a:ext>
            </a:extLst>
          </p:cNvPr>
          <p:cNvSpPr txBox="1"/>
          <p:nvPr/>
        </p:nvSpPr>
        <p:spPr>
          <a:xfrm>
            <a:off x="2420999" y="3994303"/>
            <a:ext cx="5524505" cy="523220"/>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1.3: Yêu cầu đầu vào, đầu ra của nhiệm vụ Extractive đối với hệ thống trả lời câu hỏi</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 name="Google Shape;168;p31"/>
          <p:cNvSpPr txBox="1">
            <a:spLocks noGrp="1"/>
          </p:cNvSpPr>
          <p:nvPr>
            <p:ph type="title"/>
          </p:nvPr>
        </p:nvSpPr>
        <p:spPr>
          <a:xfrm>
            <a:off x="2420999" y="283608"/>
            <a:ext cx="490145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D49421"/>
                </a:solidFill>
                <a:latin typeface="Times New Roman" panose="02020603050405020304" pitchFamily="18" charset="0"/>
                <a:cs typeface="Times New Roman" panose="02020603050405020304" pitchFamily="18" charset="0"/>
              </a:rPr>
              <a:t>1. </a:t>
            </a:r>
            <a:r>
              <a:rPr lang="vi-VN">
                <a:solidFill>
                  <a:srgbClr val="D49421"/>
                </a:solidFill>
                <a:latin typeface="Times New Roman" panose="02020603050405020304" pitchFamily="18" charset="0"/>
                <a:cs typeface="Times New Roman" panose="02020603050405020304" pitchFamily="18" charset="0"/>
              </a:rPr>
              <a:t>Giới thiệu</a:t>
            </a:r>
            <a:endParaRPr>
              <a:solidFill>
                <a:srgbClr val="D49421"/>
              </a:solidFill>
              <a:latin typeface="Times New Roman" panose="02020603050405020304" pitchFamily="18" charset="0"/>
              <a:cs typeface="Times New Roman" panose="02020603050405020304" pitchFamily="18" charset="0"/>
            </a:endParaRPr>
          </a:p>
        </p:txBody>
      </p:sp>
      <p:cxnSp>
        <p:nvCxnSpPr>
          <p:cNvPr id="3" name="Straight Connector 2"/>
          <p:cNvCxnSpPr/>
          <p:nvPr/>
        </p:nvCxnSpPr>
        <p:spPr>
          <a:xfrm>
            <a:off x="3648573" y="3483296"/>
            <a:ext cx="635427" cy="8704"/>
          </a:xfrm>
          <a:prstGeom prst="line">
            <a:avLst/>
          </a:prstGeom>
          <a:ln w="19050">
            <a:solidFill>
              <a:srgbClr val="FF000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20222630"/>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17</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546252" y="1008850"/>
            <a:ext cx="632626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1.1 Giới thiệu về bài toán</a:t>
            </a:r>
            <a:endParaRPr lang="en-US" sz="2800" dirty="0">
              <a:latin typeface="Times New Roman" panose="02020603050405020304" pitchFamily="18" charset="0"/>
              <a:cs typeface="Times New Roman" panose="02020603050405020304" pitchFamily="18" charset="0"/>
            </a:endParaRPr>
          </a:p>
        </p:txBody>
      </p:sp>
      <p:sp>
        <p:nvSpPr>
          <p:cNvPr id="10" name="Text Placeholder 1">
            <a:extLst>
              <a:ext uri="{FF2B5EF4-FFF2-40B4-BE49-F238E27FC236}">
                <a16:creationId xmlns:a16="http://schemas.microsoft.com/office/drawing/2014/main" id="{52291296-7903-1450-D177-79442C4571F8}"/>
              </a:ext>
            </a:extLst>
          </p:cNvPr>
          <p:cNvSpPr>
            <a:spLocks noGrp="1"/>
          </p:cNvSpPr>
          <p:nvPr>
            <p:ph type="body" idx="1"/>
          </p:nvPr>
        </p:nvSpPr>
        <p:spPr>
          <a:xfrm>
            <a:off x="907576" y="1605757"/>
            <a:ext cx="7706652" cy="462529"/>
          </a:xfrm>
        </p:spPr>
        <p:txBody>
          <a:bodyPr/>
          <a:lstStyle/>
          <a:p>
            <a:pPr marL="127000" indent="0">
              <a:buNone/>
            </a:pPr>
            <a:r>
              <a:rPr lang="vi-VN" sz="2200">
                <a:latin typeface="Times New Roman" panose="02020603050405020304" pitchFamily="18" charset="0"/>
                <a:cs typeface="Times New Roman" panose="02020603050405020304" pitchFamily="18" charset="0"/>
              </a:rPr>
              <a:t> Abstractive:</a:t>
            </a:r>
          </a:p>
        </p:txBody>
      </p:sp>
      <p:pic>
        <p:nvPicPr>
          <p:cNvPr id="6" name="Picture 5"/>
          <p:cNvPicPr>
            <a:picLocks noChangeAspect="1"/>
          </p:cNvPicPr>
          <p:nvPr/>
        </p:nvPicPr>
        <p:blipFill>
          <a:blip r:embed="rId2"/>
          <a:stretch>
            <a:fillRect/>
          </a:stretch>
        </p:blipFill>
        <p:spPr>
          <a:xfrm>
            <a:off x="645885" y="1966688"/>
            <a:ext cx="4513943" cy="2895931"/>
          </a:xfrm>
          <a:prstGeom prst="rect">
            <a:avLst/>
          </a:prstGeom>
        </p:spPr>
      </p:pic>
      <p:sp>
        <p:nvSpPr>
          <p:cNvPr id="7" name="TextBox 6">
            <a:extLst>
              <a:ext uri="{FF2B5EF4-FFF2-40B4-BE49-F238E27FC236}">
                <a16:creationId xmlns:a16="http://schemas.microsoft.com/office/drawing/2014/main" id="{29985C4E-4735-ED7A-FEFE-1516E592D4A2}"/>
              </a:ext>
            </a:extLst>
          </p:cNvPr>
          <p:cNvSpPr txBox="1"/>
          <p:nvPr/>
        </p:nvSpPr>
        <p:spPr>
          <a:xfrm>
            <a:off x="-85807" y="4889739"/>
            <a:ext cx="6689807" cy="276999"/>
          </a:xfrm>
          <a:prstGeom prst="rect">
            <a:avLst/>
          </a:prstGeom>
          <a:noFill/>
        </p:spPr>
        <p:txBody>
          <a:bodyPr wrap="square" rtlCol="0">
            <a:spAutoFit/>
          </a:bodyPr>
          <a:lstStyle/>
          <a:p>
            <a:pPr algn="ctr"/>
            <a:r>
              <a:rPr lang="en-US" sz="1200">
                <a:solidFill>
                  <a:srgbClr val="FF0000"/>
                </a:solidFill>
                <a:latin typeface="Times New Roman" panose="02020603050405020304" pitchFamily="18" charset="0"/>
                <a:cs typeface="Times New Roman" panose="02020603050405020304" pitchFamily="18" charset="0"/>
              </a:rPr>
              <a:t>Nguồn: Rajarshee Mitra, A Generative Approach to Question Answering 2017</a:t>
            </a:r>
          </a:p>
        </p:txBody>
      </p:sp>
      <p:sp>
        <p:nvSpPr>
          <p:cNvPr id="11" name="TextBox 10">
            <a:extLst>
              <a:ext uri="{FF2B5EF4-FFF2-40B4-BE49-F238E27FC236}">
                <a16:creationId xmlns:a16="http://schemas.microsoft.com/office/drawing/2014/main" id="{29985C4E-4735-ED7A-FEFE-1516E592D4A2}"/>
              </a:ext>
            </a:extLst>
          </p:cNvPr>
          <p:cNvSpPr txBox="1"/>
          <p:nvPr/>
        </p:nvSpPr>
        <p:spPr>
          <a:xfrm>
            <a:off x="5159828" y="2868450"/>
            <a:ext cx="3926115" cy="523220"/>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1.</a:t>
            </a:r>
            <a:r>
              <a:rPr lang="en-US">
                <a:solidFill>
                  <a:schemeClr val="accent1">
                    <a:lumMod val="75000"/>
                  </a:schemeClr>
                </a:solidFill>
                <a:latin typeface="Times New Roman" panose="02020603050405020304" pitchFamily="18" charset="0"/>
                <a:cs typeface="Times New Roman" panose="02020603050405020304" pitchFamily="18" charset="0"/>
              </a:rPr>
              <a:t>4</a:t>
            </a:r>
            <a:r>
              <a:rPr lang="vi-VN">
                <a:solidFill>
                  <a:schemeClr val="accent1">
                    <a:lumMod val="75000"/>
                  </a:schemeClr>
                </a:solidFill>
                <a:latin typeface="Times New Roman" panose="02020603050405020304" pitchFamily="18" charset="0"/>
                <a:cs typeface="Times New Roman" panose="02020603050405020304" pitchFamily="18" charset="0"/>
              </a:rPr>
              <a:t>:</a:t>
            </a:r>
            <a:r>
              <a:rPr lang="en-US">
                <a:solidFill>
                  <a:schemeClr val="accent1">
                    <a:lumMod val="75000"/>
                  </a:schemeClr>
                </a:solidFill>
                <a:latin typeface="Times New Roman" panose="02020603050405020304" pitchFamily="18" charset="0"/>
                <a:cs typeface="Times New Roman" panose="02020603050405020304" pitchFamily="18" charset="0"/>
              </a:rPr>
              <a:t> Mô hình mô tả cách hoạt động của một hệ thống Q&amp;A theo hướng tiếp cận Abstractive</a:t>
            </a:r>
          </a:p>
        </p:txBody>
      </p:sp>
      <p:sp>
        <p:nvSpPr>
          <p:cNvPr id="12" name="Google Shape;168;p31"/>
          <p:cNvSpPr txBox="1">
            <a:spLocks noGrp="1"/>
          </p:cNvSpPr>
          <p:nvPr>
            <p:ph type="title"/>
          </p:nvPr>
        </p:nvSpPr>
        <p:spPr>
          <a:xfrm>
            <a:off x="2420999" y="283608"/>
            <a:ext cx="490145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D49421"/>
                </a:solidFill>
                <a:latin typeface="Times New Roman" panose="02020603050405020304" pitchFamily="18" charset="0"/>
                <a:cs typeface="Times New Roman" panose="02020603050405020304" pitchFamily="18" charset="0"/>
              </a:rPr>
              <a:t>1. </a:t>
            </a:r>
            <a:r>
              <a:rPr lang="vi-VN">
                <a:solidFill>
                  <a:srgbClr val="D49421"/>
                </a:solidFill>
                <a:latin typeface="Times New Roman" panose="02020603050405020304" pitchFamily="18" charset="0"/>
                <a:cs typeface="Times New Roman" panose="02020603050405020304" pitchFamily="18" charset="0"/>
              </a:rPr>
              <a:t>Giới thiệu</a:t>
            </a:r>
            <a:endParaRPr>
              <a:solidFill>
                <a:srgbClr val="D49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1524316"/>
      </p:ext>
    </p:extLst>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18</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546252" y="1008850"/>
            <a:ext cx="632626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1.1 Giới thiệu về bài toán</a:t>
            </a:r>
            <a:endParaRPr lang="en-US" sz="2800" dirty="0">
              <a:latin typeface="Times New Roman" panose="02020603050405020304" pitchFamily="18" charset="0"/>
              <a:cs typeface="Times New Roman" panose="02020603050405020304" pitchFamily="18" charset="0"/>
            </a:endParaRPr>
          </a:p>
        </p:txBody>
      </p:sp>
      <p:sp>
        <p:nvSpPr>
          <p:cNvPr id="10" name="Text Placeholder 1">
            <a:extLst>
              <a:ext uri="{FF2B5EF4-FFF2-40B4-BE49-F238E27FC236}">
                <a16:creationId xmlns:a16="http://schemas.microsoft.com/office/drawing/2014/main" id="{52291296-7903-1450-D177-79442C4571F8}"/>
              </a:ext>
            </a:extLst>
          </p:cNvPr>
          <p:cNvSpPr>
            <a:spLocks noGrp="1"/>
          </p:cNvSpPr>
          <p:nvPr>
            <p:ph type="body" idx="1"/>
          </p:nvPr>
        </p:nvSpPr>
        <p:spPr>
          <a:xfrm>
            <a:off x="900752" y="1605757"/>
            <a:ext cx="7713476" cy="462529"/>
          </a:xfrm>
        </p:spPr>
        <p:txBody>
          <a:bodyPr/>
          <a:lstStyle/>
          <a:p>
            <a:pPr marL="127000" indent="0">
              <a:buNone/>
            </a:pPr>
            <a:r>
              <a:rPr lang="en-US" sz="2200">
                <a:latin typeface="Times New Roman" panose="02020603050405020304" pitchFamily="18" charset="0"/>
                <a:cs typeface="Times New Roman" panose="02020603050405020304" pitchFamily="18" charset="0"/>
              </a:rPr>
              <a:t>Sự khác biệt giữa hai hướng tiếp cận</a:t>
            </a:r>
            <a:endParaRPr lang="vi-VN" sz="22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9985C4E-4735-ED7A-FEFE-1516E592D4A2}"/>
              </a:ext>
            </a:extLst>
          </p:cNvPr>
          <p:cNvSpPr txBox="1"/>
          <p:nvPr/>
        </p:nvSpPr>
        <p:spPr>
          <a:xfrm>
            <a:off x="468085" y="4658907"/>
            <a:ext cx="8207829" cy="307777"/>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1.</a:t>
            </a:r>
            <a:r>
              <a:rPr lang="en-US">
                <a:solidFill>
                  <a:schemeClr val="accent1">
                    <a:lumMod val="75000"/>
                  </a:schemeClr>
                </a:solidFill>
                <a:latin typeface="Times New Roman" panose="02020603050405020304" pitchFamily="18" charset="0"/>
                <a:cs typeface="Times New Roman" panose="02020603050405020304" pitchFamily="18" charset="0"/>
              </a:rPr>
              <a:t>5</a:t>
            </a:r>
            <a:r>
              <a:rPr lang="vi-VN">
                <a:solidFill>
                  <a:schemeClr val="accent1">
                    <a:lumMod val="75000"/>
                  </a:schemeClr>
                </a:solidFill>
                <a:latin typeface="Times New Roman" panose="02020603050405020304" pitchFamily="18" charset="0"/>
                <a:cs typeface="Times New Roman" panose="02020603050405020304" pitchFamily="18" charset="0"/>
              </a:rPr>
              <a:t>:</a:t>
            </a:r>
            <a:r>
              <a:rPr lang="en-US">
                <a:solidFill>
                  <a:schemeClr val="accent1">
                    <a:lumMod val="75000"/>
                  </a:schemeClr>
                </a:solidFill>
                <a:latin typeface="Times New Roman" panose="02020603050405020304" pitchFamily="18" charset="0"/>
                <a:cs typeface="Times New Roman" panose="02020603050405020304" pitchFamily="18" charset="0"/>
              </a:rPr>
              <a:t> Sự khác biệt giữa hai hướng tiếp cận Extractive và Abstractive</a:t>
            </a: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696" y="1999196"/>
            <a:ext cx="4891314" cy="2551989"/>
          </a:xfrm>
          <a:prstGeom prst="rect">
            <a:avLst/>
          </a:prstGeom>
          <a:noFill/>
          <a:ln>
            <a:noFill/>
          </a:ln>
        </p:spPr>
      </p:pic>
      <p:sp>
        <p:nvSpPr>
          <p:cNvPr id="13" name="Google Shape;168;p31"/>
          <p:cNvSpPr txBox="1">
            <a:spLocks noGrp="1"/>
          </p:cNvSpPr>
          <p:nvPr>
            <p:ph type="title"/>
          </p:nvPr>
        </p:nvSpPr>
        <p:spPr>
          <a:xfrm>
            <a:off x="2420999" y="283608"/>
            <a:ext cx="490145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D49421"/>
                </a:solidFill>
                <a:latin typeface="Times New Roman" panose="02020603050405020304" pitchFamily="18" charset="0"/>
                <a:cs typeface="Times New Roman" panose="02020603050405020304" pitchFamily="18" charset="0"/>
              </a:rPr>
              <a:t>1. </a:t>
            </a:r>
            <a:r>
              <a:rPr lang="vi-VN">
                <a:solidFill>
                  <a:srgbClr val="D49421"/>
                </a:solidFill>
                <a:latin typeface="Times New Roman" panose="02020603050405020304" pitchFamily="18" charset="0"/>
                <a:cs typeface="Times New Roman" panose="02020603050405020304" pitchFamily="18" charset="0"/>
              </a:rPr>
              <a:t>Giới thiệu</a:t>
            </a:r>
            <a:endParaRPr>
              <a:solidFill>
                <a:srgbClr val="D49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7380606"/>
      </p:ext>
    </p:extLst>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928048" y="1607700"/>
            <a:ext cx="4014474"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a:latin typeface="Times New Roman" panose="02020603050405020304" pitchFamily="18" charset="0"/>
                <a:cs typeface="Times New Roman" panose="02020603050405020304" pitchFamily="18" charset="0"/>
              </a:rPr>
              <a:t>Các biến thể của hệ thống trả lời câu hỏi</a:t>
            </a:r>
            <a:endParaRPr sz="2200">
              <a:latin typeface="Times New Roman" panose="02020603050405020304" pitchFamily="18" charset="0"/>
              <a:cs typeface="Times New Roman" panose="02020603050405020304" pitchFamily="18" charset="0"/>
            </a:endParaRPr>
          </a:p>
        </p:txBody>
      </p:sp>
      <p:sp>
        <p:nvSpPr>
          <p:cNvPr id="218" name="Google Shape;218;p32"/>
          <p:cNvSpPr/>
          <p:nvPr/>
        </p:nvSpPr>
        <p:spPr>
          <a:xfrm rot="5990292">
            <a:off x="4112455" y="3071735"/>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 name="Google Shape;219;p32"/>
          <p:cNvSpPr/>
          <p:nvPr/>
        </p:nvSpPr>
        <p:spPr>
          <a:xfrm rot="-1853308">
            <a:off x="2940535" y="2176708"/>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 name="Google Shape;220;p32"/>
          <p:cNvSpPr/>
          <p:nvPr/>
        </p:nvSpPr>
        <p:spPr>
          <a:xfrm rot="-207137">
            <a:off x="4656444" y="3657001"/>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 name="Google Shape;221;p32"/>
          <p:cNvSpPr/>
          <p:nvPr/>
        </p:nvSpPr>
        <p:spPr>
          <a:xfrm>
            <a:off x="3243622" y="2790231"/>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 name="Google Shape;222;p32"/>
          <p:cNvSpPr/>
          <p:nvPr/>
        </p:nvSpPr>
        <p:spPr>
          <a:xfrm>
            <a:off x="4933054" y="1797464"/>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 name="Google Shape;223;p32"/>
          <p:cNvSpPr txBox="1">
            <a:spLocks noGrp="1"/>
          </p:cNvSpPr>
          <p:nvPr>
            <p:ph type="ctrTitle"/>
          </p:nvPr>
        </p:nvSpPr>
        <p:spPr>
          <a:xfrm flipH="1">
            <a:off x="867939" y="2642145"/>
            <a:ext cx="2012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atin typeface="Times New Roman" panose="02020603050405020304" pitchFamily="18" charset="0"/>
                <a:cs typeface="Times New Roman" panose="02020603050405020304" pitchFamily="18" charset="0"/>
              </a:rPr>
              <a:t>Extractive QA</a:t>
            </a:r>
            <a:endParaRPr>
              <a:latin typeface="Times New Roman" panose="02020603050405020304" pitchFamily="18" charset="0"/>
              <a:cs typeface="Times New Roman" panose="02020603050405020304" pitchFamily="18" charset="0"/>
            </a:endParaRPr>
          </a:p>
        </p:txBody>
      </p:sp>
      <p:sp>
        <p:nvSpPr>
          <p:cNvPr id="224" name="Google Shape;224;p32"/>
          <p:cNvSpPr txBox="1">
            <a:spLocks noGrp="1"/>
          </p:cNvSpPr>
          <p:nvPr>
            <p:ph type="subTitle" idx="1"/>
          </p:nvPr>
        </p:nvSpPr>
        <p:spPr>
          <a:xfrm flipH="1">
            <a:off x="594339" y="3038945"/>
            <a:ext cx="2285700" cy="1090368"/>
          </a:xfrm>
          <a:prstGeom prst="rect">
            <a:avLst/>
          </a:prstGeom>
        </p:spPr>
        <p:txBody>
          <a:bodyPr spcFirstLastPara="1" wrap="square" lIns="91425" tIns="91425" rIns="91425" bIns="91425" anchor="t" anchorCtr="0">
            <a:noAutofit/>
          </a:bodyPr>
          <a:lstStyle/>
          <a:p>
            <a:pPr marL="0" lvl="0" indent="0"/>
            <a:r>
              <a:rPr lang="vi-VN">
                <a:latin typeface="Times New Roman" panose="02020603050405020304" pitchFamily="18" charset="0"/>
                <a:cs typeface="Times New Roman" panose="02020603050405020304" pitchFamily="18" charset="0"/>
              </a:rPr>
              <a:t>Mô hình trích xuất thông tin câu trả lời thông qua đoạn nội dung</a:t>
            </a:r>
            <a:br>
              <a:rPr lang="vi-VN">
                <a:latin typeface="Times New Roman" panose="02020603050405020304" pitchFamily="18" charset="0"/>
                <a:cs typeface="Times New Roman" panose="02020603050405020304" pitchFamily="18" charset="0"/>
              </a:rPr>
            </a:br>
            <a:r>
              <a:rPr lang="vi-VN">
                <a:latin typeface="Times New Roman" panose="02020603050405020304" pitchFamily="18" charset="0"/>
                <a:cs typeface="Times New Roman" panose="02020603050405020304" pitchFamily="18" charset="0"/>
              </a:rPr>
              <a:t>được cung cấp</a:t>
            </a:r>
            <a:endParaRPr>
              <a:latin typeface="Times New Roman" panose="02020603050405020304" pitchFamily="18" charset="0"/>
              <a:cs typeface="Times New Roman" panose="02020603050405020304" pitchFamily="18" charset="0"/>
            </a:endParaRPr>
          </a:p>
        </p:txBody>
      </p:sp>
      <p:sp>
        <p:nvSpPr>
          <p:cNvPr id="225" name="Google Shape;225;p32"/>
          <p:cNvSpPr txBox="1">
            <a:spLocks noGrp="1"/>
          </p:cNvSpPr>
          <p:nvPr>
            <p:ph type="ctrTitle" idx="2"/>
          </p:nvPr>
        </p:nvSpPr>
        <p:spPr>
          <a:xfrm flipH="1">
            <a:off x="5671950" y="3353572"/>
            <a:ext cx="206894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Closed Generative QA</a:t>
            </a:r>
            <a:endParaRPr>
              <a:latin typeface="Times New Roman" panose="02020603050405020304" pitchFamily="18" charset="0"/>
              <a:cs typeface="Times New Roman" panose="02020603050405020304" pitchFamily="18" charset="0"/>
            </a:endParaRPr>
          </a:p>
        </p:txBody>
      </p:sp>
      <p:sp>
        <p:nvSpPr>
          <p:cNvPr id="226" name="Google Shape;226;p32"/>
          <p:cNvSpPr txBox="1">
            <a:spLocks noGrp="1"/>
          </p:cNvSpPr>
          <p:nvPr>
            <p:ph type="subTitle" idx="3"/>
          </p:nvPr>
        </p:nvSpPr>
        <p:spPr>
          <a:xfrm flipH="1">
            <a:off x="5632966" y="3870068"/>
            <a:ext cx="2889000" cy="875400"/>
          </a:xfrm>
          <a:prstGeom prst="rect">
            <a:avLst/>
          </a:prstGeom>
        </p:spPr>
        <p:txBody>
          <a:bodyPr spcFirstLastPara="1" wrap="square" lIns="91425" tIns="91425" rIns="91425" bIns="91425" anchor="t" anchorCtr="0">
            <a:noAutofit/>
          </a:bodyPr>
          <a:lstStyle/>
          <a:p>
            <a:pPr marL="0" lvl="0" indent="0"/>
            <a:r>
              <a:rPr lang="vi-VN">
                <a:latin typeface="Times New Roman" panose="02020603050405020304" pitchFamily="18" charset="0"/>
                <a:cs typeface="Times New Roman" panose="02020603050405020304" pitchFamily="18" charset="0"/>
              </a:rPr>
              <a:t>Trong trường hợp này, không yêu cầu cung cấp đoạn văn</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bản chứa nội dung của câu hỏi. Câu trả lời hoàn toàn được mô hình sinh ra dựa</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trên tri thức đã học</a:t>
            </a:r>
            <a:endParaRPr>
              <a:latin typeface="Times New Roman" panose="02020603050405020304" pitchFamily="18" charset="0"/>
              <a:cs typeface="Times New Roman" panose="02020603050405020304" pitchFamily="18" charset="0"/>
            </a:endParaRPr>
          </a:p>
        </p:txBody>
      </p:sp>
      <p:sp>
        <p:nvSpPr>
          <p:cNvPr id="227" name="Google Shape;227;p32"/>
          <p:cNvSpPr txBox="1">
            <a:spLocks noGrp="1"/>
          </p:cNvSpPr>
          <p:nvPr>
            <p:ph type="ctrTitle"/>
          </p:nvPr>
        </p:nvSpPr>
        <p:spPr>
          <a:xfrm flipH="1">
            <a:off x="3201622" y="2978513"/>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a:spLocks noGrp="1"/>
          </p:cNvSpPr>
          <p:nvPr>
            <p:ph type="ctrTitle"/>
          </p:nvPr>
        </p:nvSpPr>
        <p:spPr>
          <a:xfrm flipH="1">
            <a:off x="4876000" y="1963587"/>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a:spLocks noGrp="1"/>
          </p:cNvSpPr>
          <p:nvPr>
            <p:ph type="ctrTitle"/>
          </p:nvPr>
        </p:nvSpPr>
        <p:spPr>
          <a:xfrm flipH="1">
            <a:off x="4722678" y="3778702"/>
            <a:ext cx="5769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a:spLocks noGrp="1"/>
          </p:cNvSpPr>
          <p:nvPr>
            <p:ph type="ctrTitle" idx="4"/>
          </p:nvPr>
        </p:nvSpPr>
        <p:spPr>
          <a:xfrm flipH="1">
            <a:off x="5974044" y="1519347"/>
            <a:ext cx="204364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Open Generative QA</a:t>
            </a:r>
            <a:endParaRPr>
              <a:latin typeface="Times New Roman" panose="02020603050405020304" pitchFamily="18" charset="0"/>
              <a:cs typeface="Times New Roman" panose="02020603050405020304" pitchFamily="18" charset="0"/>
            </a:endParaRPr>
          </a:p>
        </p:txBody>
      </p:sp>
      <p:sp>
        <p:nvSpPr>
          <p:cNvPr id="231" name="Google Shape;231;p32"/>
          <p:cNvSpPr txBox="1">
            <a:spLocks noGrp="1"/>
          </p:cNvSpPr>
          <p:nvPr>
            <p:ph type="subTitle" idx="5"/>
          </p:nvPr>
        </p:nvSpPr>
        <p:spPr>
          <a:xfrm flipH="1">
            <a:off x="5974044" y="2005067"/>
            <a:ext cx="2285700" cy="875400"/>
          </a:xfrm>
          <a:prstGeom prst="rect">
            <a:avLst/>
          </a:prstGeom>
        </p:spPr>
        <p:txBody>
          <a:bodyPr spcFirstLastPara="1" wrap="square" lIns="91425" tIns="91425" rIns="91425" bIns="91425" anchor="t" anchorCtr="0">
            <a:noAutofit/>
          </a:bodyPr>
          <a:lstStyle/>
          <a:p>
            <a:pPr marL="0" lvl="0" indent="0"/>
            <a:r>
              <a:rPr lang="vi-VN">
                <a:latin typeface="Times New Roman" panose="02020603050405020304" pitchFamily="18" charset="0"/>
                <a:cs typeface="Times New Roman" panose="02020603050405020304" pitchFamily="18" charset="0"/>
              </a:rPr>
              <a:t>Mô hình sinh văn bản trực tiếp từ nội dung đoạn văn bản</a:t>
            </a:r>
            <a:r>
              <a:rPr lang="en-US">
                <a:latin typeface="Times New Roman" panose="02020603050405020304" pitchFamily="18" charset="0"/>
                <a:cs typeface="Times New Roman" panose="02020603050405020304" pitchFamily="18" charset="0"/>
              </a:rPr>
              <a:t> đ</a:t>
            </a:r>
            <a:r>
              <a:rPr lang="vi-VN">
                <a:latin typeface="Times New Roman" panose="02020603050405020304" pitchFamily="18" charset="0"/>
                <a:cs typeface="Times New Roman" panose="02020603050405020304" pitchFamily="18" charset="0"/>
              </a:rPr>
              <a:t>ược cung cấp</a:t>
            </a:r>
            <a:endParaRPr>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56A43CD-5682-5E12-94F5-CB75DAACDF07}"/>
              </a:ext>
            </a:extLst>
          </p:cNvPr>
          <p:cNvSpPr txBox="1"/>
          <p:nvPr/>
        </p:nvSpPr>
        <p:spPr>
          <a:xfrm>
            <a:off x="8381036" y="4443464"/>
            <a:ext cx="778332"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19</a:t>
            </a:fld>
            <a:endParaRPr lang="en-US" sz="3200" b="1">
              <a:latin typeface="Times New Roman" panose="02020603050405020304" pitchFamily="18" charset="0"/>
              <a:cs typeface="Times New Roman" panose="02020603050405020304" pitchFamily="18" charset="0"/>
            </a:endParaRPr>
          </a:p>
        </p:txBody>
      </p:sp>
      <p:sp>
        <p:nvSpPr>
          <p:cNvPr id="21" name="Google Shape;508;p28">
            <a:extLst>
              <a:ext uri="{FF2B5EF4-FFF2-40B4-BE49-F238E27FC236}">
                <a16:creationId xmlns:a16="http://schemas.microsoft.com/office/drawing/2014/main" id="{240C82D8-D0BE-1485-42D5-5F32F200B666}"/>
              </a:ext>
            </a:extLst>
          </p:cNvPr>
          <p:cNvSpPr txBox="1">
            <a:spLocks/>
          </p:cNvSpPr>
          <p:nvPr/>
        </p:nvSpPr>
        <p:spPr>
          <a:xfrm>
            <a:off x="546252" y="1008850"/>
            <a:ext cx="632626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1.1 Giới thiệu về bài toán</a:t>
            </a:r>
            <a:endParaRPr lang="en-US" sz="2800" dirty="0">
              <a:latin typeface="Times New Roman" panose="02020603050405020304" pitchFamily="18" charset="0"/>
              <a:cs typeface="Times New Roman" panose="02020603050405020304" pitchFamily="18" charset="0"/>
            </a:endParaRPr>
          </a:p>
        </p:txBody>
      </p:sp>
      <p:sp>
        <p:nvSpPr>
          <p:cNvPr id="23" name="Google Shape;168;p31"/>
          <p:cNvSpPr txBox="1">
            <a:spLocks/>
          </p:cNvSpPr>
          <p:nvPr/>
        </p:nvSpPr>
        <p:spPr>
          <a:xfrm>
            <a:off x="2420999" y="283608"/>
            <a:ext cx="4901457"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Teko Light"/>
              <a:buNone/>
              <a:defRPr sz="22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pPr algn="ctr"/>
            <a:r>
              <a:rPr lang="en-US" sz="3600">
                <a:solidFill>
                  <a:srgbClr val="D49421"/>
                </a:solidFill>
                <a:latin typeface="Times New Roman" panose="02020603050405020304" pitchFamily="18" charset="0"/>
                <a:cs typeface="Times New Roman" panose="02020603050405020304" pitchFamily="18" charset="0"/>
              </a:rPr>
              <a:t>1. Giới thiệu</a:t>
            </a:r>
          </a:p>
        </p:txBody>
      </p:sp>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6" name="Google Shape;129;p27">
            <a:extLst>
              <a:ext uri="{FF2B5EF4-FFF2-40B4-BE49-F238E27FC236}">
                <a16:creationId xmlns:a16="http://schemas.microsoft.com/office/drawing/2014/main" id="{74541B3B-8FC3-154B-3D23-5C55437B9B23}"/>
              </a:ext>
            </a:extLst>
          </p:cNvPr>
          <p:cNvSpPr txBox="1">
            <a:spLocks/>
          </p:cNvSpPr>
          <p:nvPr/>
        </p:nvSpPr>
        <p:spPr>
          <a:xfrm>
            <a:off x="484094" y="1515867"/>
            <a:ext cx="8291071" cy="1745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r>
              <a:rPr lang="en-US" sz="4000">
                <a:latin typeface="Times New Roman" panose="02020603050405020304" pitchFamily="18" charset="0"/>
                <a:cs typeface="Times New Roman" panose="02020603050405020304" pitchFamily="18" charset="0"/>
              </a:rPr>
              <a:t>TÌM HIỂU MÔ HÌNH PHOBERT,</a:t>
            </a:r>
            <a:br>
              <a:rPr lang="en-US" sz="4000">
                <a:latin typeface="Times New Roman" panose="02020603050405020304" pitchFamily="18" charset="0"/>
                <a:cs typeface="Times New Roman" panose="02020603050405020304" pitchFamily="18" charset="0"/>
              </a:rPr>
            </a:br>
            <a:r>
              <a:rPr lang="en-US" sz="4000">
                <a:latin typeface="Times New Roman" panose="02020603050405020304" pitchFamily="18" charset="0"/>
                <a:cs typeface="Times New Roman" panose="02020603050405020304" pitchFamily="18" charset="0"/>
              </a:rPr>
              <a:t>ỨNG DỤNG TRONG BÀI TOÁN HỎI ĐÁP TIẾNG VIỆT</a:t>
            </a:r>
          </a:p>
        </p:txBody>
      </p:sp>
      <p:sp>
        <p:nvSpPr>
          <p:cNvPr id="7" name="Google Shape;130;p27">
            <a:extLst>
              <a:ext uri="{FF2B5EF4-FFF2-40B4-BE49-F238E27FC236}">
                <a16:creationId xmlns:a16="http://schemas.microsoft.com/office/drawing/2014/main" id="{76AD43B0-55FD-E3A2-2B08-83F22E9648A9}"/>
              </a:ext>
            </a:extLst>
          </p:cNvPr>
          <p:cNvSpPr txBox="1">
            <a:spLocks noGrp="1"/>
          </p:cNvSpPr>
          <p:nvPr>
            <p:ph type="subTitle" idx="1"/>
          </p:nvPr>
        </p:nvSpPr>
        <p:spPr>
          <a:xfrm>
            <a:off x="2975212" y="3552960"/>
            <a:ext cx="6059606" cy="804332"/>
          </a:xfrm>
          <a:prstGeom prst="rect">
            <a:avLst/>
          </a:prstGeom>
        </p:spPr>
        <p:txBody>
          <a:bodyPr spcFirstLastPara="1" wrap="square" lIns="91425" tIns="91425" rIns="91425" bIns="91425" numCol="2" anchor="t" anchorCtr="0">
            <a:noAutofit/>
          </a:bodyPr>
          <a:lstStyle/>
          <a:p>
            <a:pPr marL="0" lvl="0" indent="0" algn="ctr" rtl="0">
              <a:spcBef>
                <a:spcPts val="0"/>
              </a:spcBef>
              <a:spcAft>
                <a:spcPts val="0"/>
              </a:spcAft>
              <a:buNone/>
            </a:pPr>
            <a:r>
              <a:rPr lang="en-US" sz="1800">
                <a:latin typeface="Times New Roman" panose="02020603050405020304" pitchFamily="18" charset="0"/>
                <a:cs typeface="Times New Roman" panose="02020603050405020304" pitchFamily="18" charset="0"/>
              </a:rPr>
              <a:t>     </a:t>
            </a:r>
            <a:r>
              <a:rPr lang="vi-VN" sz="1800">
                <a:latin typeface="Times New Roman" panose="02020603050405020304" pitchFamily="18" charset="0"/>
                <a:cs typeface="Times New Roman" panose="02020603050405020304" pitchFamily="18" charset="0"/>
              </a:rPr>
              <a:t>Giáo viên hướng dẫn:</a:t>
            </a:r>
            <a:r>
              <a:rPr lang="en-US" sz="1800">
                <a:latin typeface="Times New Roman" panose="02020603050405020304" pitchFamily="18" charset="0"/>
                <a:cs typeface="Times New Roman" panose="02020603050405020304" pitchFamily="18" charset="0"/>
              </a:rPr>
              <a:t>	           Sinh viên thực hiện:</a:t>
            </a:r>
          </a:p>
          <a:p>
            <a:pPr marL="0" lvl="0" indent="0" algn="ctr" rtl="0">
              <a:spcBef>
                <a:spcPts val="0"/>
              </a:spcBef>
              <a:spcAft>
                <a:spcPts val="0"/>
              </a:spcAft>
              <a:buNone/>
            </a:pPr>
            <a:r>
              <a:rPr lang="en-US" sz="1800">
                <a:latin typeface="Times New Roman" panose="02020603050405020304" pitchFamily="18" charset="0"/>
                <a:cs typeface="Times New Roman" panose="02020603050405020304" pitchFamily="18" charset="0"/>
              </a:rPr>
              <a:t>ĐOÀN THỊ HỒNG PHƯỚC   </a:t>
            </a:r>
          </a:p>
          <a:p>
            <a:pPr marL="0" lvl="0" indent="0" algn="ctr" rtl="0">
              <a:spcBef>
                <a:spcPts val="0"/>
              </a:spcBef>
              <a:spcAft>
                <a:spcPts val="0"/>
              </a:spcAft>
              <a:buNone/>
            </a:pPr>
            <a:r>
              <a:rPr lang="en-US" sz="1800">
                <a:latin typeface="Times New Roman" panose="02020603050405020304" pitchFamily="18" charset="0"/>
                <a:cs typeface="Times New Roman" panose="02020603050405020304" pitchFamily="18" charset="0"/>
              </a:rPr>
              <a:t>  NGUYỄN LUÔN MONG ĐỔ</a:t>
            </a:r>
            <a:endParaRPr lang="vi-VN" sz="18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64DA1B-BB24-15EC-A463-7737508F368B}"/>
              </a:ext>
            </a:extLst>
          </p:cNvPr>
          <p:cNvSpPr txBox="1"/>
          <p:nvPr/>
        </p:nvSpPr>
        <p:spPr>
          <a:xfrm>
            <a:off x="8567696" y="4443464"/>
            <a:ext cx="591671"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2</a:t>
            </a:fld>
            <a:endParaRPr lang="en-US" sz="3200" b="1">
              <a:latin typeface="Times New Roman" panose="02020603050405020304" pitchFamily="18" charset="0"/>
              <a:cs typeface="Times New Roman" panose="02020603050405020304" pitchFamily="18" charset="0"/>
            </a:endParaRPr>
          </a:p>
        </p:txBody>
      </p:sp>
    </p:spTree>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20</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546252" y="1008850"/>
            <a:ext cx="632626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1.1 Giới thiệu về bài toán</a:t>
            </a:r>
            <a:endParaRPr lang="en-US" sz="2800" dirty="0">
              <a:latin typeface="Times New Roman" panose="02020603050405020304" pitchFamily="18" charset="0"/>
              <a:cs typeface="Times New Roman" panose="02020603050405020304" pitchFamily="18" charset="0"/>
            </a:endParaRPr>
          </a:p>
        </p:txBody>
      </p:sp>
      <p:sp>
        <p:nvSpPr>
          <p:cNvPr id="13" name="Google Shape;217;p32"/>
          <p:cNvSpPr txBox="1">
            <a:spLocks/>
          </p:cNvSpPr>
          <p:nvPr/>
        </p:nvSpPr>
        <p:spPr>
          <a:xfrm>
            <a:off x="546252" y="1586650"/>
            <a:ext cx="4396270"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a:solidFill>
                  <a:schemeClr val="tx1">
                    <a:lumMod val="75000"/>
                  </a:schemeClr>
                </a:solidFill>
                <a:latin typeface="Times New Roman" panose="02020603050405020304" pitchFamily="18" charset="0"/>
                <a:cs typeface="Times New Roman" panose="02020603050405020304" pitchFamily="18" charset="0"/>
              </a:rPr>
              <a:t>Các biến thể của hệ thống trả lời câu hỏi</a:t>
            </a:r>
          </a:p>
        </p:txBody>
      </p:sp>
      <p:pic>
        <p:nvPicPr>
          <p:cNvPr id="14" name="Content Placeholder 3"/>
          <p:cNvPicPr>
            <a:picLocks noChangeAspect="1"/>
          </p:cNvPicPr>
          <p:nvPr/>
        </p:nvPicPr>
        <p:blipFill>
          <a:blip r:embed="rId2"/>
          <a:stretch>
            <a:fillRect/>
          </a:stretch>
        </p:blipFill>
        <p:spPr>
          <a:xfrm>
            <a:off x="1723979" y="2216650"/>
            <a:ext cx="6437086" cy="2155888"/>
          </a:xfrm>
          <a:prstGeom prst="rect">
            <a:avLst/>
          </a:prstGeom>
          <a:noFill/>
          <a:ln>
            <a:noFill/>
          </a:ln>
        </p:spPr>
      </p:pic>
      <p:sp>
        <p:nvSpPr>
          <p:cNvPr id="15" name="TextBox 14">
            <a:extLst>
              <a:ext uri="{FF2B5EF4-FFF2-40B4-BE49-F238E27FC236}">
                <a16:creationId xmlns:a16="http://schemas.microsoft.com/office/drawing/2014/main" id="{29985C4E-4735-ED7A-FEFE-1516E592D4A2}"/>
              </a:ext>
            </a:extLst>
          </p:cNvPr>
          <p:cNvSpPr txBox="1"/>
          <p:nvPr/>
        </p:nvSpPr>
        <p:spPr>
          <a:xfrm>
            <a:off x="468085" y="4443464"/>
            <a:ext cx="8207829"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1.6 So sánh các biến thể của hệ thống trả lời câu hỏi </a:t>
            </a:r>
          </a:p>
        </p:txBody>
      </p:sp>
      <p:sp>
        <p:nvSpPr>
          <p:cNvPr id="16" name="Google Shape;168;p31"/>
          <p:cNvSpPr txBox="1">
            <a:spLocks noGrp="1"/>
          </p:cNvSpPr>
          <p:nvPr>
            <p:ph type="title"/>
          </p:nvPr>
        </p:nvSpPr>
        <p:spPr>
          <a:xfrm>
            <a:off x="2420999" y="283608"/>
            <a:ext cx="490145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D49421"/>
                </a:solidFill>
                <a:latin typeface="Times New Roman" panose="02020603050405020304" pitchFamily="18" charset="0"/>
                <a:cs typeface="Times New Roman" panose="02020603050405020304" pitchFamily="18" charset="0"/>
              </a:rPr>
              <a:t>1. </a:t>
            </a:r>
            <a:r>
              <a:rPr lang="vi-VN">
                <a:solidFill>
                  <a:srgbClr val="D49421"/>
                </a:solidFill>
                <a:latin typeface="Times New Roman" panose="02020603050405020304" pitchFamily="18" charset="0"/>
                <a:cs typeface="Times New Roman" panose="02020603050405020304" pitchFamily="18" charset="0"/>
              </a:rPr>
              <a:t>Giới thiệu</a:t>
            </a:r>
            <a:endParaRPr>
              <a:solidFill>
                <a:srgbClr val="D49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7844830"/>
      </p:ext>
    </p:extLst>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21</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546252" y="1008850"/>
            <a:ext cx="632626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1.1 Giới thiệu về bài toán</a:t>
            </a:r>
            <a:endParaRPr lang="en-US" sz="2800" dirty="0">
              <a:latin typeface="Times New Roman" panose="02020603050405020304" pitchFamily="18" charset="0"/>
              <a:cs typeface="Times New Roman" panose="02020603050405020304" pitchFamily="18" charset="0"/>
            </a:endParaRPr>
          </a:p>
        </p:txBody>
      </p:sp>
      <p:sp>
        <p:nvSpPr>
          <p:cNvPr id="10" name="Content Placeholder 4"/>
          <p:cNvSpPr txBox="1">
            <a:spLocks/>
          </p:cNvSpPr>
          <p:nvPr/>
        </p:nvSpPr>
        <p:spPr>
          <a:xfrm>
            <a:off x="546252" y="1586650"/>
            <a:ext cx="8463197" cy="49615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0" indent="0">
              <a:buNone/>
            </a:pPr>
            <a:r>
              <a:rPr lang="vi-VN">
                <a:solidFill>
                  <a:srgbClr val="424041"/>
                </a:solidFill>
                <a:latin typeface="Times New Roman" panose="02020603050405020304" pitchFamily="18" charset="0"/>
                <a:cs typeface="Times New Roman" panose="02020603050405020304" pitchFamily="18" charset="0"/>
              </a:rPr>
              <a:t>Hệ thống trả lời câu hỏi được xây dựng: Extractive QA</a:t>
            </a:r>
            <a:endParaRPr lang="en-US">
              <a:solidFill>
                <a:srgbClr val="424041"/>
              </a:solidFill>
              <a:latin typeface="Times New Roman" panose="02020603050405020304" pitchFamily="18" charset="0"/>
              <a:cs typeface="Times New Roman" panose="02020603050405020304" pitchFamily="18" charset="0"/>
            </a:endParaRPr>
          </a:p>
        </p:txBody>
      </p:sp>
      <p:sp>
        <p:nvSpPr>
          <p:cNvPr id="11" name="Google Shape;168;p31"/>
          <p:cNvSpPr txBox="1">
            <a:spLocks noGrp="1"/>
          </p:cNvSpPr>
          <p:nvPr>
            <p:ph type="title"/>
          </p:nvPr>
        </p:nvSpPr>
        <p:spPr>
          <a:xfrm>
            <a:off x="2420999" y="283608"/>
            <a:ext cx="490145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D49421"/>
                </a:solidFill>
                <a:latin typeface="Times New Roman" panose="02020603050405020304" pitchFamily="18" charset="0"/>
                <a:cs typeface="Times New Roman" panose="02020603050405020304" pitchFamily="18" charset="0"/>
              </a:rPr>
              <a:t>1. </a:t>
            </a:r>
            <a:r>
              <a:rPr lang="vi-VN">
                <a:solidFill>
                  <a:srgbClr val="D49421"/>
                </a:solidFill>
                <a:latin typeface="Times New Roman" panose="02020603050405020304" pitchFamily="18" charset="0"/>
                <a:cs typeface="Times New Roman" panose="02020603050405020304" pitchFamily="18" charset="0"/>
              </a:rPr>
              <a:t>Giới thiệu</a:t>
            </a:r>
            <a:endParaRPr>
              <a:solidFill>
                <a:srgbClr val="D49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539277"/>
      </p:ext>
    </p:extLst>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22</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546252" y="1008850"/>
            <a:ext cx="632626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1.1 Giới thiệu về bài toán</a:t>
            </a:r>
            <a:endParaRPr lang="en-US" sz="2800" dirty="0">
              <a:latin typeface="Times New Roman" panose="02020603050405020304" pitchFamily="18" charset="0"/>
              <a:cs typeface="Times New Roman" panose="02020603050405020304" pitchFamily="18" charset="0"/>
            </a:endParaRPr>
          </a:p>
        </p:txBody>
      </p:sp>
      <p:sp>
        <p:nvSpPr>
          <p:cNvPr id="10" name="Content Placeholder 4"/>
          <p:cNvSpPr txBox="1">
            <a:spLocks/>
          </p:cNvSpPr>
          <p:nvPr/>
        </p:nvSpPr>
        <p:spPr>
          <a:xfrm>
            <a:off x="907576" y="1297750"/>
            <a:ext cx="8101873" cy="3598654"/>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0" indent="0">
              <a:buFont typeface="Nunito Light"/>
              <a:buNone/>
            </a:pPr>
            <a:r>
              <a:rPr lang="vi-VN">
                <a:solidFill>
                  <a:srgbClr val="00B050"/>
                </a:solidFill>
                <a:latin typeface="+mj-lt"/>
              </a:rPr>
              <a:t>Question: </a:t>
            </a:r>
            <a:r>
              <a:rPr lang="vi-VN">
                <a:latin typeface="+mj-lt"/>
              </a:rPr>
              <a:t>Tên khoa học của động vật dưới nước là gì?</a:t>
            </a:r>
          </a:p>
          <a:p>
            <a:pPr marL="0" indent="0">
              <a:buFont typeface="Nunito Light"/>
              <a:buNone/>
            </a:pPr>
            <a:r>
              <a:rPr lang="vi-VN">
                <a:solidFill>
                  <a:srgbClr val="00B050"/>
                </a:solidFill>
                <a:latin typeface="+mj-lt"/>
              </a:rPr>
              <a:t>Context: </a:t>
            </a:r>
            <a:r>
              <a:rPr lang="vi-VN">
                <a:latin typeface="+mj-lt"/>
              </a:rPr>
              <a:t>Động vật lưỡng cư (danh pháp khoa học: Amphibia) là một lớp động vật có xương sống máu lạnh. Tất cả các loài lưỡng cư hiện đại đều là phân nhán Lissamphibia của nhóm lớn </a:t>
            </a:r>
            <a:r>
              <a:rPr lang="vi-VN">
                <a:solidFill>
                  <a:srgbClr val="FF0000"/>
                </a:solidFill>
                <a:latin typeface="+mj-lt"/>
              </a:rPr>
              <a:t>Amphibia</a:t>
            </a:r>
            <a:r>
              <a:rPr lang="vi-VN">
                <a:latin typeface="+mj-lt"/>
              </a:rPr>
              <a:t> này. Động vật lưỡng cư phải trải qua quá trình biến thái từ ấu trùng sống dưới nước tới dạng trưởng thành có phổi thở không khí, mặc dù vài loài đã phát triển qua nhiều giai đoạn khác nhau để bảo vệ hoặc bỏ qua giai đoạn ấu trùng ở trong nước dễ gặp nguy hiểm. Da được dùng như cơ quan hô hấp phụ, một số loài kỳ nhông và ếch thiếu phổi phụ thuộc hoàn toàn vào da. Động vật lưỡng cư có hình dáng giống bò sát, nhưng bò sát, cùng với chim và động vật có vú, là các loài động vật có màng ối và không cần có nước để sinh sản. Trong những thập kỷ gần đây, đã có sự suy giảm số lượng của nhiều loài lưỡng cư trên toàn cầu.</a:t>
            </a:r>
          </a:p>
          <a:p>
            <a:pPr marL="0" indent="0">
              <a:buFont typeface="Nunito Light"/>
              <a:buNone/>
            </a:pPr>
            <a:r>
              <a:rPr lang="vi-VN">
                <a:solidFill>
                  <a:srgbClr val="00B050"/>
                </a:solidFill>
                <a:latin typeface="+mj-lt"/>
              </a:rPr>
              <a:t>Answer: </a:t>
            </a:r>
            <a:r>
              <a:rPr lang="vi-VN">
                <a:solidFill>
                  <a:srgbClr val="FF0000"/>
                </a:solidFill>
                <a:latin typeface="+mj-lt"/>
              </a:rPr>
              <a:t>Amphibia</a:t>
            </a:r>
            <a:endParaRPr lang="en-US">
              <a:solidFill>
                <a:srgbClr val="FF0000"/>
              </a:solidFill>
              <a:latin typeface="Times New Roman" panose="02020603050405020304" pitchFamily="18" charset="0"/>
            </a:endParaRPr>
          </a:p>
        </p:txBody>
      </p:sp>
      <p:sp>
        <p:nvSpPr>
          <p:cNvPr id="7" name="Google Shape;168;p31"/>
          <p:cNvSpPr txBox="1">
            <a:spLocks noGrp="1"/>
          </p:cNvSpPr>
          <p:nvPr>
            <p:ph type="title"/>
          </p:nvPr>
        </p:nvSpPr>
        <p:spPr>
          <a:xfrm>
            <a:off x="2420999" y="283608"/>
            <a:ext cx="490145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D49421"/>
                </a:solidFill>
                <a:latin typeface="Times New Roman" panose="02020603050405020304" pitchFamily="18" charset="0"/>
                <a:cs typeface="Times New Roman" panose="02020603050405020304" pitchFamily="18" charset="0"/>
              </a:rPr>
              <a:t>1. </a:t>
            </a:r>
            <a:r>
              <a:rPr lang="vi-VN">
                <a:solidFill>
                  <a:srgbClr val="D49421"/>
                </a:solidFill>
                <a:latin typeface="Times New Roman" panose="02020603050405020304" pitchFamily="18" charset="0"/>
                <a:cs typeface="Times New Roman" panose="02020603050405020304" pitchFamily="18" charset="0"/>
              </a:rPr>
              <a:t>Giới thiệu</a:t>
            </a:r>
            <a:endParaRPr>
              <a:solidFill>
                <a:srgbClr val="D49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6360779"/>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23</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567852" y="913608"/>
            <a:ext cx="6326262" cy="700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a:solidFill>
                  <a:schemeClr val="tx2">
                    <a:lumMod val="25000"/>
                  </a:schemeClr>
                </a:solidFill>
                <a:latin typeface="Times New Roman" panose="02020603050405020304" pitchFamily="18" charset="0"/>
                <a:cs typeface="Times New Roman" panose="02020603050405020304" pitchFamily="18" charset="0"/>
              </a:rPr>
              <a:t>1.2 Các ứng dụng của bài toán</a:t>
            </a:r>
            <a:endParaRPr lang="en-US" dirty="0">
              <a:solidFill>
                <a:schemeClr val="tx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1258913"/>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24</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05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2 Các ứng dụng của bài toán</a:t>
            </a:r>
            <a:endParaRPr lang="vi-VN" sz="28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686" y="2505600"/>
            <a:ext cx="5116776" cy="1618762"/>
          </a:xfrm>
          <a:prstGeom prst="rect">
            <a:avLst/>
          </a:prstGeom>
        </p:spPr>
      </p:pic>
      <p:sp>
        <p:nvSpPr>
          <p:cNvPr id="7" name="TextBox 6"/>
          <p:cNvSpPr txBox="1"/>
          <p:nvPr/>
        </p:nvSpPr>
        <p:spPr>
          <a:xfrm>
            <a:off x="932238" y="1267680"/>
            <a:ext cx="7146162" cy="769441"/>
          </a:xfrm>
          <a:prstGeom prst="rect">
            <a:avLst/>
          </a:prstGeom>
          <a:noFill/>
        </p:spPr>
        <p:txBody>
          <a:bodyPr wrap="square" rtlCol="0">
            <a:spAutoFit/>
          </a:bodyPr>
          <a:lstStyle/>
          <a:p>
            <a:r>
              <a:rPr lang="en-US" sz="2200">
                <a:latin typeface="Times New Roman" panose="02020603050405020304" pitchFamily="18" charset="0"/>
                <a:cs typeface="Times New Roman" panose="02020603050405020304" pitchFamily="18" charset="0"/>
              </a:rPr>
              <a:t>- Hỗ trợ tìm kiếm thông tin, trả lời các câu hỏi dựa trên sách, báo, phương tiện truyền thông</a:t>
            </a:r>
            <a:endParaRPr lang="vi-VN" sz="220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9985C4E-4735-ED7A-FEFE-1516E592D4A2}"/>
              </a:ext>
            </a:extLst>
          </p:cNvPr>
          <p:cNvSpPr txBox="1"/>
          <p:nvPr/>
        </p:nvSpPr>
        <p:spPr>
          <a:xfrm>
            <a:off x="1706686" y="4212631"/>
            <a:ext cx="5116776" cy="523220"/>
          </a:xfrm>
          <a:prstGeom prst="rect">
            <a:avLst/>
          </a:prstGeom>
          <a:noFill/>
        </p:spPr>
        <p:txBody>
          <a:bodyPr wrap="square" rtlCol="0">
            <a:spAutoFit/>
          </a:bodyPr>
          <a:lstStyle/>
          <a:p>
            <a:pPr algn="ctr"/>
            <a:r>
              <a:rPr lang="en-US">
                <a:solidFill>
                  <a:schemeClr val="accent1">
                    <a:lumMod val="75000"/>
                  </a:schemeClr>
                </a:solidFill>
                <a:latin typeface="Times New Roman (Headings)"/>
                <a:cs typeface="Times New Roman" panose="02020603050405020304" pitchFamily="18" charset="0"/>
              </a:rPr>
              <a:t>Hình 1.7 Minh họa quá trình trích xuất câu trả lời từ một lượng lớn dữ liệu</a:t>
            </a:r>
          </a:p>
        </p:txBody>
      </p:sp>
    </p:spTree>
    <p:extLst>
      <p:ext uri="{BB962C8B-B14F-4D97-AF65-F5344CB8AC3E}">
        <p14:creationId xmlns:p14="http://schemas.microsoft.com/office/powerpoint/2010/main" val="109152168"/>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25</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05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2 Các ứng dụng của bài toán</a:t>
            </a:r>
            <a:endParaRPr lang="vi-VN" sz="2800">
              <a:latin typeface="Times New Roman" panose="02020603050405020304" pitchFamily="18" charset="0"/>
              <a:cs typeface="Times New Roman" panose="02020603050405020304" pitchFamily="18" charset="0"/>
            </a:endParaRPr>
          </a:p>
        </p:txBody>
      </p:sp>
      <p:sp>
        <p:nvSpPr>
          <p:cNvPr id="7" name="TextBox 6"/>
          <p:cNvSpPr txBox="1"/>
          <p:nvPr/>
        </p:nvSpPr>
        <p:spPr>
          <a:xfrm>
            <a:off x="932238" y="1267680"/>
            <a:ext cx="7146162" cy="2123658"/>
          </a:xfrm>
          <a:prstGeom prst="rect">
            <a:avLst/>
          </a:prstGeom>
          <a:noFill/>
        </p:spPr>
        <p:txBody>
          <a:bodyPr wrap="square" rtlCol="0">
            <a:spAutoFit/>
          </a:bodyPr>
          <a:lstStyle/>
          <a:p>
            <a:pPr marL="342900" indent="-342900">
              <a:buFontTx/>
              <a:buChar char="-"/>
            </a:pPr>
            <a:r>
              <a:rPr lang="en-US" sz="2200">
                <a:latin typeface="Times New Roman" panose="02020603050405020304" pitchFamily="18" charset="0"/>
                <a:cs typeface="Times New Roman" panose="02020603050405020304" pitchFamily="18" charset="0"/>
              </a:rPr>
              <a:t>Hỗ trợ việc nghiên cứu, học tập, đọc hiểu tài liệu… VD: Ứng dụng chatPDF.</a:t>
            </a:r>
          </a:p>
          <a:p>
            <a:pPr marL="342900" indent="-342900">
              <a:buFontTx/>
              <a:buChar char="-"/>
            </a:pPr>
            <a:r>
              <a:rPr lang="en-US" sz="2200">
                <a:latin typeface="Times New Roman" panose="02020603050405020304" pitchFamily="18" charset="0"/>
                <a:cs typeface="Times New Roman" panose="02020603050405020304" pitchFamily="18" charset="0"/>
              </a:rPr>
              <a:t>Ứng dụng xây dựng hệ thống tư vấn sức khỏe, chuẩn đoán bệnh trong y tế.</a:t>
            </a:r>
          </a:p>
          <a:p>
            <a:pPr marL="342900" indent="-342900">
              <a:buFontTx/>
              <a:buChar char="-"/>
            </a:pPr>
            <a:r>
              <a:rPr lang="en-US" sz="2200">
                <a:latin typeface="Times New Roman" panose="02020603050405020304" pitchFamily="18" charset="0"/>
                <a:cs typeface="Times New Roman" panose="02020603050405020304" pitchFamily="18" charset="0"/>
              </a:rPr>
              <a:t>Trích xuất, thông kê dữ liệu. Trích xuất thông tin có trong hợp đồng, báo cáo.</a:t>
            </a:r>
            <a:endParaRPr lang="vi-VN"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121050"/>
      </p:ext>
    </p:extLst>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26</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567852" y="913608"/>
            <a:ext cx="6326262" cy="700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a:solidFill>
                  <a:schemeClr val="tx2">
                    <a:lumMod val="25000"/>
                  </a:schemeClr>
                </a:solidFill>
                <a:latin typeface="Times New Roman" panose="02020603050405020304" pitchFamily="18" charset="0"/>
                <a:cs typeface="Times New Roman" panose="02020603050405020304" pitchFamily="18" charset="0"/>
              </a:rPr>
              <a:t>1.3 Các thách thức của bài toán</a:t>
            </a:r>
            <a:endParaRPr lang="en-US" dirty="0">
              <a:solidFill>
                <a:schemeClr val="tx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280128"/>
      </p:ext>
    </p:extLst>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27</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05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3 Các thách thức của bài toán</a:t>
            </a:r>
            <a:endParaRPr lang="vi-VN" sz="2800">
              <a:latin typeface="Times New Roman" panose="02020603050405020304" pitchFamily="18" charset="0"/>
              <a:cs typeface="Times New Roman" panose="02020603050405020304" pitchFamily="18" charset="0"/>
            </a:endParaRPr>
          </a:p>
        </p:txBody>
      </p:sp>
      <p:sp>
        <p:nvSpPr>
          <p:cNvPr id="7" name="TextBox 6"/>
          <p:cNvSpPr txBox="1"/>
          <p:nvPr/>
        </p:nvSpPr>
        <p:spPr>
          <a:xfrm>
            <a:off x="932238" y="1267680"/>
            <a:ext cx="7146162" cy="2123658"/>
          </a:xfrm>
          <a:prstGeom prst="rect">
            <a:avLst/>
          </a:prstGeom>
          <a:noFill/>
        </p:spPr>
        <p:txBody>
          <a:bodyPr wrap="square" rtlCol="0">
            <a:spAutoFit/>
          </a:bodyPr>
          <a:lstStyle/>
          <a:p>
            <a:r>
              <a:rPr lang="vi-VN" sz="2200">
                <a:latin typeface="Times New Roman" panose="02020603050405020304" pitchFamily="18" charset="0"/>
                <a:cs typeface="Times New Roman" panose="02020603050405020304" pitchFamily="18" charset="0"/>
              </a:rPr>
              <a:t>Tiếng Việt là một ngôn ngữ đơn lập cùng với hệ thống từ ghép, từ láy, các</a:t>
            </a: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từ đồng âm</a:t>
            </a:r>
            <a:r>
              <a:rPr lang="en-US" sz="2200">
                <a:latin typeface="Times New Roman" panose="02020603050405020304" pitchFamily="18" charset="0"/>
                <a:cs typeface="Times New Roman" panose="02020603050405020304" pitchFamily="18" charset="0"/>
              </a:rPr>
              <a:t> tạo ra sự </a:t>
            </a:r>
            <a:r>
              <a:rPr lang="en-US" sz="2200">
                <a:solidFill>
                  <a:srgbClr val="FF0000"/>
                </a:solidFill>
                <a:latin typeface="Times New Roman" panose="02020603050405020304" pitchFamily="18" charset="0"/>
                <a:cs typeface="Times New Roman" panose="02020603050405020304" pitchFamily="18" charset="0"/>
              </a:rPr>
              <a:t>“nhập nhằng” </a:t>
            </a:r>
            <a:r>
              <a:rPr lang="en-US" sz="2200">
                <a:latin typeface="Times New Roman" panose="02020603050405020304" pitchFamily="18" charset="0"/>
                <a:cs typeface="Times New Roman" panose="02020603050405020304" pitchFamily="18" charset="0"/>
              </a:rPr>
              <a:t>về mặt ngữ nghĩa.</a:t>
            </a:r>
          </a:p>
          <a:p>
            <a:r>
              <a:rPr lang="en-US" sz="2200">
                <a:latin typeface="Times New Roman" panose="02020603050405020304" pitchFamily="18" charset="0"/>
                <a:cs typeface="Times New Roman" panose="02020603050405020304" pitchFamily="18" charset="0"/>
              </a:rPr>
              <a:t>Quá trình </a:t>
            </a:r>
            <a:r>
              <a:rPr lang="vi-VN" sz="2200">
                <a:latin typeface="Times New Roman" panose="02020603050405020304" pitchFamily="18" charset="0"/>
                <a:cs typeface="Times New Roman" panose="02020603050405020304" pitchFamily="18" charset="0"/>
              </a:rPr>
              <a:t>huấn luyện </a:t>
            </a:r>
            <a:r>
              <a:rPr lang="en-US" sz="2200">
                <a:latin typeface="Times New Roman" panose="02020603050405020304" pitchFamily="18" charset="0"/>
                <a:cs typeface="Times New Roman" panose="02020603050405020304" pitchFamily="18" charset="0"/>
              </a:rPr>
              <a:t>và phát triển mô hình </a:t>
            </a:r>
            <a:r>
              <a:rPr lang="vi-VN" sz="2200">
                <a:latin typeface="Times New Roman" panose="02020603050405020304" pitchFamily="18" charset="0"/>
                <a:cs typeface="Times New Roman" panose="02020603050405020304" pitchFamily="18" charset="0"/>
              </a:rPr>
              <a:t>cần lượng dữ liệu lớn</a:t>
            </a: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và tài nguyên GPU để đảm bảo hiệu suất</a:t>
            </a:r>
            <a:r>
              <a:rPr lang="en-US" sz="2200">
                <a:latin typeface="Times New Roman" panose="02020603050405020304" pitchFamily="18" charset="0"/>
                <a:cs typeface="Times New Roman" panose="02020603050405020304" pitchFamily="18" charset="0"/>
              </a:rPr>
              <a:t>, thời gian</a:t>
            </a:r>
            <a:r>
              <a:rPr lang="vi-VN" sz="2200">
                <a:latin typeface="Times New Roman" panose="02020603050405020304" pitchFamily="18" charset="0"/>
                <a:cs typeface="Times New Roman" panose="02020603050405020304" pitchFamily="18" charset="0"/>
              </a:rPr>
              <a:t> và chất lượng của mô hình</a:t>
            </a:r>
          </a:p>
        </p:txBody>
      </p:sp>
    </p:spTree>
    <p:extLst>
      <p:ext uri="{BB962C8B-B14F-4D97-AF65-F5344CB8AC3E}">
        <p14:creationId xmlns:p14="http://schemas.microsoft.com/office/powerpoint/2010/main" val="1889294206"/>
      </p:ext>
    </p:extLst>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28</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567852" y="913608"/>
            <a:ext cx="6326262" cy="700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a:solidFill>
                  <a:schemeClr val="tx2">
                    <a:lumMod val="25000"/>
                  </a:schemeClr>
                </a:solidFill>
                <a:latin typeface="Times New Roman" panose="02020603050405020304" pitchFamily="18" charset="0"/>
                <a:cs typeface="Times New Roman" panose="02020603050405020304" pitchFamily="18" charset="0"/>
              </a:rPr>
              <a:t>1.4 Các cách tiếp cận bài toán</a:t>
            </a:r>
            <a:endParaRPr lang="en-US" dirty="0">
              <a:solidFill>
                <a:schemeClr val="tx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5102224"/>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29</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0"/>
            <a:ext cx="8510662" cy="950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4.1</a:t>
            </a:r>
            <a:r>
              <a:rPr lang="vi-VN" sz="2800">
                <a:latin typeface="Times New Roman" panose="02020603050405020304" pitchFamily="18" charset="0"/>
                <a:cs typeface="Times New Roman" panose="02020603050405020304" pitchFamily="18" charset="0"/>
              </a:rPr>
              <a:t> Hệ thống trả lời câu hỏi với cách tiếp cận của mạng Neural hồi quy (RNN) và cơ chế Attention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88" y="1219198"/>
            <a:ext cx="3101298" cy="3495113"/>
          </a:xfrm>
          <a:prstGeom prst="rect">
            <a:avLst/>
          </a:prstGeom>
        </p:spPr>
      </p:pic>
      <p:sp>
        <p:nvSpPr>
          <p:cNvPr id="9" name="TextBox 8">
            <a:extLst>
              <a:ext uri="{FF2B5EF4-FFF2-40B4-BE49-F238E27FC236}">
                <a16:creationId xmlns:a16="http://schemas.microsoft.com/office/drawing/2014/main" id="{29985C4E-4735-ED7A-FEFE-1516E592D4A2}"/>
              </a:ext>
            </a:extLst>
          </p:cNvPr>
          <p:cNvSpPr txBox="1"/>
          <p:nvPr/>
        </p:nvSpPr>
        <p:spPr>
          <a:xfrm>
            <a:off x="3834565" y="2444465"/>
            <a:ext cx="3998686" cy="523220"/>
          </a:xfrm>
          <a:prstGeom prst="rect">
            <a:avLst/>
          </a:prstGeom>
          <a:noFill/>
        </p:spPr>
        <p:txBody>
          <a:bodyPr wrap="square" rtlCol="0">
            <a:spAutoFit/>
          </a:bodyPr>
          <a:lstStyle/>
          <a:p>
            <a:pPr algn="ctr"/>
            <a:r>
              <a:rPr lang="en-US">
                <a:solidFill>
                  <a:schemeClr val="accent1">
                    <a:lumMod val="75000"/>
                  </a:schemeClr>
                </a:solidFill>
                <a:latin typeface="Times New Roman (Headings)"/>
                <a:cs typeface="Times New Roman" panose="02020603050405020304" pitchFamily="18" charset="0"/>
              </a:rPr>
              <a:t>Hình 1.8 Mô hình mạng Neural hồi quy (RNN) và cơ chế Attention cho hệ thống trả lời câu hỏi</a:t>
            </a:r>
          </a:p>
        </p:txBody>
      </p:sp>
      <p:sp>
        <p:nvSpPr>
          <p:cNvPr id="2" name="TextBox 1">
            <a:extLst>
              <a:ext uri="{FF2B5EF4-FFF2-40B4-BE49-F238E27FC236}">
                <a16:creationId xmlns:a16="http://schemas.microsoft.com/office/drawing/2014/main" id="{03FEF059-3508-3B26-0C38-1074A0F59C4F}"/>
              </a:ext>
            </a:extLst>
          </p:cNvPr>
          <p:cNvSpPr txBox="1"/>
          <p:nvPr/>
        </p:nvSpPr>
        <p:spPr>
          <a:xfrm>
            <a:off x="0" y="4644047"/>
            <a:ext cx="6689807" cy="461665"/>
          </a:xfrm>
          <a:prstGeom prst="rect">
            <a:avLst/>
          </a:prstGeom>
          <a:noFill/>
        </p:spPr>
        <p:txBody>
          <a:bodyPr wrap="square" rtlCol="0">
            <a:spAutoFit/>
          </a:bodyPr>
          <a:lstStyle/>
          <a:p>
            <a:r>
              <a:rPr lang="vi-VN" sz="1200">
                <a:solidFill>
                  <a:srgbClr val="FF0000"/>
                </a:solidFill>
                <a:latin typeface="Josefin Sans" pitchFamily="2" charset="0"/>
              </a:rPr>
              <a:t>Nguồn</a:t>
            </a:r>
            <a:r>
              <a:rPr lang="en-US" sz="1200">
                <a:solidFill>
                  <a:srgbClr val="FF0000"/>
                </a:solidFill>
                <a:latin typeface="Josefin Sans" pitchFamily="2" charset="0"/>
              </a:rPr>
              <a:t>Billy Wan Dapeng Hong. Attention-based recurrent neural networks for question answering. 2017</a:t>
            </a:r>
          </a:p>
        </p:txBody>
      </p:sp>
    </p:spTree>
    <p:extLst>
      <p:ext uri="{BB962C8B-B14F-4D97-AF65-F5344CB8AC3E}">
        <p14:creationId xmlns:p14="http://schemas.microsoft.com/office/powerpoint/2010/main" val="3998153629"/>
      </p:ext>
    </p:extLst>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62;p30"/>
          <p:cNvSpPr txBox="1">
            <a:spLocks noGrp="1"/>
          </p:cNvSpPr>
          <p:nvPr>
            <p:ph type="ctrTitle"/>
          </p:nvPr>
        </p:nvSpPr>
        <p:spPr>
          <a:xfrm>
            <a:off x="4414225" y="200000"/>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6000">
                <a:latin typeface="Times New Roman" panose="02020603050405020304" pitchFamily="18" charset="0"/>
                <a:cs typeface="Times New Roman" panose="02020603050405020304" pitchFamily="18" charset="0"/>
              </a:rPr>
              <a:t>Lời Mở Đầu</a:t>
            </a:r>
            <a:endParaRPr sz="6000">
              <a:latin typeface="Times New Roman" panose="02020603050405020304" pitchFamily="18" charset="0"/>
              <a:cs typeface="Times New Roman" panose="02020603050405020304" pitchFamily="18" charset="0"/>
            </a:endParaRPr>
          </a:p>
        </p:txBody>
      </p:sp>
      <p:sp>
        <p:nvSpPr>
          <p:cNvPr id="21" name="Google Shape;170;p31"/>
          <p:cNvSpPr txBox="1">
            <a:spLocks/>
          </p:cNvSpPr>
          <p:nvPr/>
        </p:nvSpPr>
        <p:spPr>
          <a:xfrm>
            <a:off x="921293" y="1022900"/>
            <a:ext cx="4428738" cy="2199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marL="0" indent="0" algn="l">
              <a:spcAft>
                <a:spcPts val="1600"/>
              </a:spcAft>
            </a:pPr>
            <a:r>
              <a:rPr lang="en-US" sz="2200">
                <a:latin typeface="Times New Roman" panose="02020603050405020304" pitchFamily="18" charset="0"/>
                <a:cs typeface="Times New Roman" panose="02020603050405020304" pitchFamily="18" charset="0"/>
              </a:rPr>
              <a:t>Hệ thống hỏi đáp tự động được ra đời từ những năm 1960s, được giới thiệu trong bài báo “Baseball: an automatic question-answerer”</a:t>
            </a:r>
            <a:endParaRPr lang="vi-VN" sz="220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28C7D1D-C5BA-312C-E07C-AC16E617C67E}"/>
              </a:ext>
            </a:extLst>
          </p:cNvPr>
          <p:cNvSpPr txBox="1"/>
          <p:nvPr/>
        </p:nvSpPr>
        <p:spPr>
          <a:xfrm>
            <a:off x="8567696" y="4443464"/>
            <a:ext cx="591671" cy="584775"/>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3</a:t>
            </a:r>
          </a:p>
        </p:txBody>
      </p:sp>
      <p:sp>
        <p:nvSpPr>
          <p:cNvPr id="5" name="TextBox 4">
            <a:extLst>
              <a:ext uri="{FF2B5EF4-FFF2-40B4-BE49-F238E27FC236}">
                <a16:creationId xmlns:a16="http://schemas.microsoft.com/office/drawing/2014/main" id="{29985C4E-4735-ED7A-FEFE-1516E592D4A2}"/>
              </a:ext>
            </a:extLst>
          </p:cNvPr>
          <p:cNvSpPr txBox="1"/>
          <p:nvPr/>
        </p:nvSpPr>
        <p:spPr>
          <a:xfrm>
            <a:off x="-324643" y="4443464"/>
            <a:ext cx="6689807" cy="461665"/>
          </a:xfrm>
          <a:prstGeom prst="rect">
            <a:avLst/>
          </a:prstGeom>
          <a:noFill/>
        </p:spPr>
        <p:txBody>
          <a:bodyPr wrap="square" rtlCol="0">
            <a:spAutoFit/>
          </a:bodyPr>
          <a:lstStyle/>
          <a:p>
            <a:pPr algn="ctr"/>
            <a:r>
              <a:rPr lang="en-US" sz="1200">
                <a:solidFill>
                  <a:srgbClr val="FF0000"/>
                </a:solidFill>
                <a:latin typeface="Times New Roman (Headings)"/>
                <a:cs typeface="Times New Roman" panose="02020603050405020304" pitchFamily="18" charset="0"/>
              </a:rPr>
              <a:t>Nguồn: Bert F. Green, Jr., Alice K. Wolf, Carol Chomsky, and Kenneth Laughery Lincoln Laboratory, Baseball: an automatic question-answerer (1961)</a:t>
            </a:r>
          </a:p>
        </p:txBody>
      </p:sp>
    </p:spTree>
    <p:extLst>
      <p:ext uri="{BB962C8B-B14F-4D97-AF65-F5344CB8AC3E}">
        <p14:creationId xmlns:p14="http://schemas.microsoft.com/office/powerpoint/2010/main" val="2707582925"/>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30</a:t>
            </a:fld>
            <a:endParaRPr lang="en-US" sz="3200" b="1">
              <a:latin typeface="Times New Roman" panose="02020603050405020304" pitchFamily="18" charset="0"/>
              <a:cs typeface="Times New Roman" panose="02020603050405020304" pitchFamily="18" charset="0"/>
            </a:endParaRPr>
          </a:p>
        </p:txBody>
      </p:sp>
      <p:sp>
        <p:nvSpPr>
          <p:cNvPr id="2" name="TextBox 1"/>
          <p:cNvSpPr txBox="1"/>
          <p:nvPr/>
        </p:nvSpPr>
        <p:spPr>
          <a:xfrm>
            <a:off x="4071257" y="1520204"/>
            <a:ext cx="4513943" cy="1446550"/>
          </a:xfrm>
          <a:prstGeom prst="rect">
            <a:avLst/>
          </a:prstGeom>
          <a:noFill/>
        </p:spPr>
        <p:txBody>
          <a:bodyPr wrap="square" rtlCol="0">
            <a:spAutoFit/>
          </a:bodyPr>
          <a:lstStyle/>
          <a:p>
            <a:r>
              <a:rPr lang="en-US" sz="2200">
                <a:latin typeface="Times New Roman" panose="02020603050405020304" pitchFamily="18" charset="0"/>
                <a:cs typeface="Times New Roman" panose="02020603050405020304" pitchFamily="18" charset="0"/>
              </a:rPr>
              <a:t>Các tham số được thiết lập:</a:t>
            </a:r>
          </a:p>
          <a:p>
            <a:r>
              <a:rPr lang="en-US" sz="2200">
                <a:latin typeface="Times New Roman" panose="02020603050405020304" pitchFamily="18" charset="0"/>
                <a:cs typeface="Times New Roman" panose="02020603050405020304" pitchFamily="18" charset="0"/>
              </a:rPr>
              <a:t>    - Bộ vector Glover : dim = 100</a:t>
            </a:r>
          </a:p>
          <a:p>
            <a:r>
              <a:rPr lang="en-US" sz="2200">
                <a:latin typeface="Times New Roman" panose="02020603050405020304" pitchFamily="18" charset="0"/>
                <a:cs typeface="Times New Roman" panose="02020603050405020304" pitchFamily="18" charset="0"/>
              </a:rPr>
              <a:t>    - Optimization algorithm: Adam</a:t>
            </a:r>
          </a:p>
          <a:p>
            <a:r>
              <a:rPr lang="en-US" sz="2200">
                <a:latin typeface="Times New Roman" panose="02020603050405020304" pitchFamily="18" charset="0"/>
                <a:cs typeface="Times New Roman" panose="02020603050405020304" pitchFamily="18" charset="0"/>
              </a:rPr>
              <a:t>    - Lost function: Cross-entropy</a:t>
            </a:r>
          </a:p>
        </p:txBody>
      </p:sp>
      <p:sp>
        <p:nvSpPr>
          <p:cNvPr id="3" name="Title 2"/>
          <p:cNvSpPr>
            <a:spLocks noGrp="1"/>
          </p:cNvSpPr>
          <p:nvPr>
            <p:ph type="title"/>
          </p:nvPr>
        </p:nvSpPr>
        <p:spPr/>
        <p:txBody>
          <a:bodyPr/>
          <a:lstStyle/>
          <a:p>
            <a:endParaRPr lang="en-US"/>
          </a:p>
        </p:txBody>
      </p:sp>
      <p:sp>
        <p:nvSpPr>
          <p:cNvPr id="10" name="Google Shape;508;p28">
            <a:extLst>
              <a:ext uri="{FF2B5EF4-FFF2-40B4-BE49-F238E27FC236}">
                <a16:creationId xmlns:a16="http://schemas.microsoft.com/office/drawing/2014/main" id="{240C82D8-D0BE-1485-42D5-5F32F200B666}"/>
              </a:ext>
            </a:extLst>
          </p:cNvPr>
          <p:cNvSpPr txBox="1">
            <a:spLocks/>
          </p:cNvSpPr>
          <p:nvPr/>
        </p:nvSpPr>
        <p:spPr>
          <a:xfrm>
            <a:off x="451909" y="268620"/>
            <a:ext cx="8510662" cy="950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1.4</a:t>
            </a:r>
            <a:r>
              <a:rPr lang="vi-VN" sz="2800">
                <a:latin typeface="Times New Roman" panose="02020603050405020304" pitchFamily="18" charset="0"/>
                <a:cs typeface="Times New Roman" panose="02020603050405020304" pitchFamily="18" charset="0"/>
              </a:rPr>
              <a:t>.1 Hệ thống trả lời câu hỏi với cách tiếp cận của mạng Neural hồi quy (RNN) và cơ chế Attention</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88" y="1219198"/>
            <a:ext cx="3101298" cy="3495113"/>
          </a:xfrm>
          <a:prstGeom prst="rect">
            <a:avLst/>
          </a:prstGeom>
        </p:spPr>
      </p:pic>
      <p:sp>
        <p:nvSpPr>
          <p:cNvPr id="4" name="TextBox 3">
            <a:extLst>
              <a:ext uri="{FF2B5EF4-FFF2-40B4-BE49-F238E27FC236}">
                <a16:creationId xmlns:a16="http://schemas.microsoft.com/office/drawing/2014/main" id="{245E8FC4-E824-E32A-70C5-671459000B55}"/>
              </a:ext>
            </a:extLst>
          </p:cNvPr>
          <p:cNvSpPr txBox="1"/>
          <p:nvPr/>
        </p:nvSpPr>
        <p:spPr>
          <a:xfrm>
            <a:off x="0" y="4644047"/>
            <a:ext cx="6689807" cy="461665"/>
          </a:xfrm>
          <a:prstGeom prst="rect">
            <a:avLst/>
          </a:prstGeom>
          <a:noFill/>
        </p:spPr>
        <p:txBody>
          <a:bodyPr wrap="square" rtlCol="0">
            <a:spAutoFit/>
          </a:bodyPr>
          <a:lstStyle/>
          <a:p>
            <a:r>
              <a:rPr lang="vi-VN" sz="1200">
                <a:solidFill>
                  <a:srgbClr val="FF0000"/>
                </a:solidFill>
                <a:latin typeface="Josefin Sans" pitchFamily="2" charset="0"/>
              </a:rPr>
              <a:t>Nguồn</a:t>
            </a:r>
            <a:r>
              <a:rPr lang="en-US" sz="1200">
                <a:solidFill>
                  <a:srgbClr val="FF0000"/>
                </a:solidFill>
                <a:latin typeface="Josefin Sans" pitchFamily="2" charset="0"/>
              </a:rPr>
              <a:t>Billy Wan Dapeng Hong. Attention-based recurrent neural networks for question answering. 2017</a:t>
            </a:r>
          </a:p>
        </p:txBody>
      </p:sp>
    </p:spTree>
    <p:extLst>
      <p:ext uri="{BB962C8B-B14F-4D97-AF65-F5344CB8AC3E}">
        <p14:creationId xmlns:p14="http://schemas.microsoft.com/office/powerpoint/2010/main" val="1976210305"/>
      </p:ext>
    </p:extLst>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31</a:t>
            </a:fld>
            <a:endParaRPr lang="en-US" sz="3200" b="1">
              <a:latin typeface="Times New Roman" panose="02020603050405020304" pitchFamily="18" charset="0"/>
              <a:cs typeface="Times New Roman" panose="02020603050405020304" pitchFamily="18" charset="0"/>
            </a:endParaRPr>
          </a:p>
        </p:txBody>
      </p:sp>
      <p:sp>
        <p:nvSpPr>
          <p:cNvPr id="7" name="Google Shape;508;p28">
            <a:extLst>
              <a:ext uri="{FF2B5EF4-FFF2-40B4-BE49-F238E27FC236}">
                <a16:creationId xmlns:a16="http://schemas.microsoft.com/office/drawing/2014/main" id="{240C82D8-D0BE-1485-42D5-5F32F200B666}"/>
              </a:ext>
            </a:extLst>
          </p:cNvPr>
          <p:cNvSpPr txBox="1">
            <a:spLocks/>
          </p:cNvSpPr>
          <p:nvPr/>
        </p:nvSpPr>
        <p:spPr>
          <a:xfrm>
            <a:off x="451909" y="268620"/>
            <a:ext cx="8510662" cy="950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1.4</a:t>
            </a:r>
            <a:r>
              <a:rPr lang="vi-VN" sz="2800">
                <a:latin typeface="Times New Roman" panose="02020603050405020304" pitchFamily="18" charset="0"/>
                <a:cs typeface="Times New Roman" panose="02020603050405020304" pitchFamily="18" charset="0"/>
              </a:rPr>
              <a:t>.1 Hệ thống trả lời câu hỏi với cách tiếp cận của mạng Neural hồi quy (RNN) và cơ chế Attention</a:t>
            </a:r>
          </a:p>
        </p:txBody>
      </p:sp>
      <p:sp>
        <p:nvSpPr>
          <p:cNvPr id="8" name="Content Placeholder 2"/>
          <p:cNvSpPr txBox="1">
            <a:spLocks/>
          </p:cNvSpPr>
          <p:nvPr/>
        </p:nvSpPr>
        <p:spPr>
          <a:xfrm>
            <a:off x="928048" y="1559666"/>
            <a:ext cx="7357231" cy="33827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0" indent="0">
              <a:buFont typeface="Nunito Light"/>
              <a:buNone/>
            </a:pPr>
            <a:r>
              <a:rPr lang="en-US" sz="2200">
                <a:solidFill>
                  <a:srgbClr val="424041"/>
                </a:solidFill>
                <a:latin typeface="Times New Roman" panose="02020603050405020304" pitchFamily="18" charset="0"/>
                <a:cs typeface="Times New Roman" panose="02020603050405020304" pitchFamily="18" charset="0"/>
              </a:rPr>
              <a:t>Kết quả thu được: </a:t>
            </a:r>
          </a:p>
          <a:p>
            <a:pPr marL="0" indent="0">
              <a:buFont typeface="Nunito Light"/>
              <a:buNone/>
            </a:pPr>
            <a:endParaRPr lang="en-US" sz="2200">
              <a:solidFill>
                <a:srgbClr val="424041"/>
              </a:solidFill>
              <a:latin typeface="Times New Roman" panose="02020603050405020304" pitchFamily="18" charset="0"/>
              <a:cs typeface="Times New Roman" panose="02020603050405020304" pitchFamily="18" charset="0"/>
            </a:endParaRPr>
          </a:p>
          <a:p>
            <a:pPr marL="0" indent="0">
              <a:buFont typeface="Nunito Light"/>
              <a:buNone/>
            </a:pPr>
            <a:endParaRPr lang="en-US" sz="2200">
              <a:solidFill>
                <a:srgbClr val="424041"/>
              </a:solidFill>
              <a:latin typeface="Times New Roman" panose="02020603050405020304" pitchFamily="18" charset="0"/>
              <a:cs typeface="Times New Roman" panose="02020603050405020304" pitchFamily="18" charset="0"/>
            </a:endParaRPr>
          </a:p>
          <a:p>
            <a:pPr marL="0" indent="0">
              <a:buFont typeface="Nunito Light"/>
              <a:buNone/>
            </a:pPr>
            <a:endParaRPr lang="en-US" sz="2200">
              <a:solidFill>
                <a:srgbClr val="424041"/>
              </a:solidFill>
              <a:latin typeface="Times New Roman" panose="02020603050405020304" pitchFamily="18" charset="0"/>
              <a:cs typeface="Times New Roman" panose="02020603050405020304" pitchFamily="18" charset="0"/>
            </a:endParaRPr>
          </a:p>
          <a:p>
            <a:pPr marL="0" indent="0">
              <a:buFont typeface="Nunito Light"/>
              <a:buNone/>
            </a:pPr>
            <a:r>
              <a:rPr lang="en-US" sz="2200">
                <a:solidFill>
                  <a:srgbClr val="424041"/>
                </a:solidFill>
                <a:latin typeface="Times New Roman" panose="02020603050405020304" pitchFamily="18" charset="0"/>
                <a:cs typeface="Times New Roman" panose="02020603050405020304" pitchFamily="18" charset="0"/>
              </a:rPr>
              <a:t>Hạn chế của vector: Việc sử dụng bộ vector Glove làm giảm đi tính đa dạng của ngữ cảnh trong câu. </a:t>
            </a:r>
            <a:r>
              <a:rPr lang="vi-VN" sz="2200">
                <a:solidFill>
                  <a:srgbClr val="424041"/>
                </a:solidFill>
                <a:latin typeface="Times New Roman" panose="02020603050405020304" pitchFamily="18" charset="0"/>
                <a:cs typeface="Times New Roman" panose="02020603050405020304" pitchFamily="18" charset="0"/>
              </a:rPr>
              <a:t>Cụ thể,</a:t>
            </a:r>
            <a:r>
              <a:rPr lang="en-US" sz="2200">
                <a:solidFill>
                  <a:srgbClr val="424041"/>
                </a:solidFill>
                <a:latin typeface="Times New Roman" panose="02020603050405020304" pitchFamily="18" charset="0"/>
                <a:cs typeface="Times New Roman" panose="02020603050405020304" pitchFamily="18" charset="0"/>
              </a:rPr>
              <a:t> bộ vector</a:t>
            </a:r>
            <a:r>
              <a:rPr lang="vi-VN" sz="2200">
                <a:solidFill>
                  <a:srgbClr val="424041"/>
                </a:solidFill>
                <a:latin typeface="Times New Roman" panose="02020603050405020304" pitchFamily="18" charset="0"/>
                <a:cs typeface="Times New Roman" panose="02020603050405020304" pitchFamily="18" charset="0"/>
              </a:rPr>
              <a:t> Glove tìm ra 1 vector đại diện cho</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mỗi từ dựa trên tập ngữ liệu lớn nên không thể hiện được hết sự đa dạng của ngữ cảnh</a:t>
            </a:r>
            <a:endParaRPr lang="en-US" sz="2200">
              <a:solidFill>
                <a:srgbClr val="424041"/>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4004320" y="1559666"/>
            <a:ext cx="3889009" cy="1842245"/>
          </a:xfrm>
          <a:prstGeom prst="rect">
            <a:avLst/>
          </a:prstGeom>
        </p:spPr>
      </p:pic>
      <p:sp>
        <p:nvSpPr>
          <p:cNvPr id="12" name="TextBox 11">
            <a:extLst>
              <a:ext uri="{FF2B5EF4-FFF2-40B4-BE49-F238E27FC236}">
                <a16:creationId xmlns:a16="http://schemas.microsoft.com/office/drawing/2014/main" id="{29985C4E-4735-ED7A-FEFE-1516E592D4A2}"/>
              </a:ext>
            </a:extLst>
          </p:cNvPr>
          <p:cNvSpPr txBox="1"/>
          <p:nvPr/>
        </p:nvSpPr>
        <p:spPr>
          <a:xfrm>
            <a:off x="2845558" y="1170647"/>
            <a:ext cx="6298442" cy="307777"/>
          </a:xfrm>
          <a:prstGeom prst="rect">
            <a:avLst/>
          </a:prstGeom>
          <a:noFill/>
        </p:spPr>
        <p:txBody>
          <a:bodyPr wrap="square" rtlCol="0">
            <a:spAutoFit/>
          </a:bodyPr>
          <a:lstStyle/>
          <a:p>
            <a:pPr algn="ctr"/>
            <a:r>
              <a:rPr lang="en-US">
                <a:solidFill>
                  <a:schemeClr val="accent1">
                    <a:lumMod val="75000"/>
                  </a:schemeClr>
                </a:solidFill>
                <a:latin typeface="Times New Roman (Headings)"/>
                <a:cs typeface="Times New Roman" panose="02020603050405020304" pitchFamily="18" charset="0"/>
              </a:rPr>
              <a:t>Bảng 1.1 Mô tả kết quả thu được của mô hình RNN</a:t>
            </a:r>
          </a:p>
        </p:txBody>
      </p:sp>
    </p:spTree>
    <p:extLst>
      <p:ext uri="{BB962C8B-B14F-4D97-AF65-F5344CB8AC3E}">
        <p14:creationId xmlns:p14="http://schemas.microsoft.com/office/powerpoint/2010/main" val="4054935752"/>
      </p:ext>
    </p:extLst>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32</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0"/>
            <a:ext cx="8510662" cy="950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1.4</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2 Hệ thống trả lời câu hỏi với cách tiếp cận của mô hình Dynamic Memory Networks</a:t>
            </a:r>
            <a:endParaRPr lang="vi-VN" sz="28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9985C4E-4735-ED7A-FEFE-1516E592D4A2}"/>
              </a:ext>
            </a:extLst>
          </p:cNvPr>
          <p:cNvSpPr txBox="1"/>
          <p:nvPr/>
        </p:nvSpPr>
        <p:spPr>
          <a:xfrm>
            <a:off x="5145314" y="3825546"/>
            <a:ext cx="3998686" cy="523220"/>
          </a:xfrm>
          <a:prstGeom prst="rect">
            <a:avLst/>
          </a:prstGeom>
          <a:noFill/>
        </p:spPr>
        <p:txBody>
          <a:bodyPr wrap="square" rtlCol="0">
            <a:spAutoFit/>
          </a:bodyPr>
          <a:lstStyle/>
          <a:p>
            <a:pPr algn="ctr"/>
            <a:r>
              <a:rPr lang="en-US">
                <a:solidFill>
                  <a:schemeClr val="accent1">
                    <a:lumMod val="75000"/>
                  </a:schemeClr>
                </a:solidFill>
                <a:latin typeface="Times New Roman (Headings)"/>
                <a:cs typeface="Times New Roman" panose="02020603050405020304" pitchFamily="18" charset="0"/>
              </a:rPr>
              <a:t>Hình 1.9 Cấu trúc của mô hình trả lời câu hỏi sử dụng Dynamic Memory Network</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971" y="1175700"/>
            <a:ext cx="4419600" cy="2649846"/>
          </a:xfrm>
          <a:prstGeom prst="rect">
            <a:avLst/>
          </a:prstGeom>
        </p:spPr>
      </p:pic>
      <p:sp>
        <p:nvSpPr>
          <p:cNvPr id="10" name="TextBox 9"/>
          <p:cNvSpPr txBox="1"/>
          <p:nvPr/>
        </p:nvSpPr>
        <p:spPr>
          <a:xfrm>
            <a:off x="982638" y="1317004"/>
            <a:ext cx="3560333" cy="1107996"/>
          </a:xfrm>
          <a:prstGeom prst="rect">
            <a:avLst/>
          </a:prstGeom>
          <a:noFill/>
        </p:spPr>
        <p:txBody>
          <a:bodyPr wrap="square" rtlCol="0">
            <a:spAutoFit/>
          </a:bodyPr>
          <a:lstStyle/>
          <a:p>
            <a:r>
              <a:rPr lang="vi-VN" sz="2200">
                <a:latin typeface="Times New Roman" panose="02020603050405020304" pitchFamily="18" charset="0"/>
                <a:cs typeface="Times New Roman" panose="02020603050405020304" pitchFamily="18" charset="0"/>
              </a:rPr>
              <a:t>Mô hình sử dụng Word2Vec với bộ vector</a:t>
            </a: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Glov</a:t>
            </a:r>
            <a:r>
              <a:rPr lang="en-US" sz="2200">
                <a:latin typeface="Times New Roman" panose="02020603050405020304" pitchFamily="18" charset="0"/>
                <a:cs typeface="Times New Roman" panose="02020603050405020304" pitchFamily="18" charset="0"/>
              </a:rPr>
              <a:t>e đ</a:t>
            </a:r>
            <a:r>
              <a:rPr lang="vi-VN" sz="2200">
                <a:latin typeface="Times New Roman" panose="02020603050405020304" pitchFamily="18" charset="0"/>
                <a:cs typeface="Times New Roman" panose="02020603050405020304" pitchFamily="18" charset="0"/>
              </a:rPr>
              <a:t>ược tiền huấn luyện</a:t>
            </a:r>
          </a:p>
        </p:txBody>
      </p:sp>
      <p:sp>
        <p:nvSpPr>
          <p:cNvPr id="2" name="TextBox 1">
            <a:extLst>
              <a:ext uri="{FF2B5EF4-FFF2-40B4-BE49-F238E27FC236}">
                <a16:creationId xmlns:a16="http://schemas.microsoft.com/office/drawing/2014/main" id="{D878AF7F-9B69-C2E8-1DD1-2352E12CF641}"/>
              </a:ext>
            </a:extLst>
          </p:cNvPr>
          <p:cNvSpPr txBox="1"/>
          <p:nvPr/>
        </p:nvSpPr>
        <p:spPr>
          <a:xfrm>
            <a:off x="0" y="4644047"/>
            <a:ext cx="6689807" cy="276999"/>
          </a:xfrm>
          <a:prstGeom prst="rect">
            <a:avLst/>
          </a:prstGeom>
          <a:noFill/>
        </p:spPr>
        <p:txBody>
          <a:bodyPr wrap="square" rtlCol="0">
            <a:spAutoFit/>
          </a:bodyPr>
          <a:lstStyle/>
          <a:p>
            <a:r>
              <a:rPr lang="en-US" sz="1200">
                <a:solidFill>
                  <a:srgbClr val="FF0000"/>
                </a:solidFill>
                <a:latin typeface="Josefin Sans" pitchFamily="2" charset="0"/>
              </a:rPr>
              <a:t>Nguồn: Ask me anything: Dynamic memory networks for natural languag processing, 2015</a:t>
            </a:r>
          </a:p>
        </p:txBody>
      </p:sp>
    </p:spTree>
    <p:extLst>
      <p:ext uri="{BB962C8B-B14F-4D97-AF65-F5344CB8AC3E}">
        <p14:creationId xmlns:p14="http://schemas.microsoft.com/office/powerpoint/2010/main" val="2151540808"/>
      </p:ext>
    </p:extLst>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33</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0"/>
            <a:ext cx="8510662" cy="950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1.4</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2 Hệ thống trả lời câu hỏi với cách tiếp cận của mô hình Dynamic Memory Networks</a:t>
            </a:r>
            <a:endParaRPr lang="vi-VN" sz="28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9985C4E-4735-ED7A-FEFE-1516E592D4A2}"/>
              </a:ext>
            </a:extLst>
          </p:cNvPr>
          <p:cNvSpPr txBox="1"/>
          <p:nvPr/>
        </p:nvSpPr>
        <p:spPr>
          <a:xfrm>
            <a:off x="6446905" y="1623044"/>
            <a:ext cx="2742346" cy="954107"/>
          </a:xfrm>
          <a:prstGeom prst="rect">
            <a:avLst/>
          </a:prstGeom>
          <a:noFill/>
        </p:spPr>
        <p:txBody>
          <a:bodyPr wrap="square" rtlCol="0">
            <a:spAutoFit/>
          </a:bodyPr>
          <a:lstStyle/>
          <a:p>
            <a:pPr algn="ctr"/>
            <a:r>
              <a:rPr lang="en-US">
                <a:solidFill>
                  <a:schemeClr val="accent1">
                    <a:lumMod val="75000"/>
                  </a:schemeClr>
                </a:solidFill>
                <a:latin typeface="Times New Roman (Headings)"/>
                <a:cs typeface="Times New Roman" panose="02020603050405020304" pitchFamily="18" charset="0"/>
              </a:rPr>
              <a:t>Hình 1.10: Ví dụ mô tả cách thức hoạt động của Dynamic Memory Networks</a:t>
            </a:r>
          </a:p>
          <a:p>
            <a:pPr algn="ctr"/>
            <a:endParaRPr lang="en-US">
              <a:solidFill>
                <a:schemeClr val="accent1">
                  <a:lumMod val="75000"/>
                </a:schemeClr>
              </a:solidFill>
              <a:latin typeface="Times New Roman (Headings)"/>
              <a:cs typeface="Times New Roman" panose="02020603050405020304" pitchFamily="18" charset="0"/>
            </a:endParaRPr>
          </a:p>
        </p:txBody>
      </p:sp>
      <p:sp>
        <p:nvSpPr>
          <p:cNvPr id="2" name="TextBox 1">
            <a:extLst>
              <a:ext uri="{FF2B5EF4-FFF2-40B4-BE49-F238E27FC236}">
                <a16:creationId xmlns:a16="http://schemas.microsoft.com/office/drawing/2014/main" id="{D878AF7F-9B69-C2E8-1DD1-2352E12CF641}"/>
              </a:ext>
            </a:extLst>
          </p:cNvPr>
          <p:cNvSpPr txBox="1"/>
          <p:nvPr/>
        </p:nvSpPr>
        <p:spPr>
          <a:xfrm>
            <a:off x="0" y="4644047"/>
            <a:ext cx="6689807" cy="276999"/>
          </a:xfrm>
          <a:prstGeom prst="rect">
            <a:avLst/>
          </a:prstGeom>
          <a:noFill/>
        </p:spPr>
        <p:txBody>
          <a:bodyPr wrap="square" rtlCol="0">
            <a:spAutoFit/>
          </a:bodyPr>
          <a:lstStyle/>
          <a:p>
            <a:r>
              <a:rPr lang="en-US" sz="1200">
                <a:solidFill>
                  <a:srgbClr val="FF0000"/>
                </a:solidFill>
                <a:latin typeface="Josefin Sans" pitchFamily="2" charset="0"/>
              </a:rPr>
              <a:t>Nguồn: Ask me anything: Dynamic memory networks for natural languag processing, 2015</a:t>
            </a:r>
          </a:p>
        </p:txBody>
      </p:sp>
      <p:pic>
        <p:nvPicPr>
          <p:cNvPr id="3" name="Picture 2" descr="A diagram of a football game&#10;&#10;Description automatically generated">
            <a:extLst>
              <a:ext uri="{FF2B5EF4-FFF2-40B4-BE49-F238E27FC236}">
                <a16:creationId xmlns:a16="http://schemas.microsoft.com/office/drawing/2014/main" id="{92B19CA8-7222-FBAD-B6DC-4E422789AFF0}"/>
              </a:ext>
            </a:extLst>
          </p:cNvPr>
          <p:cNvPicPr>
            <a:picLocks noChangeAspect="1"/>
          </p:cNvPicPr>
          <p:nvPr/>
        </p:nvPicPr>
        <p:blipFill>
          <a:blip r:embed="rId2"/>
          <a:stretch>
            <a:fillRect/>
          </a:stretch>
        </p:blipFill>
        <p:spPr>
          <a:xfrm>
            <a:off x="566962" y="1219199"/>
            <a:ext cx="5879943" cy="2787093"/>
          </a:xfrm>
          <a:prstGeom prst="rect">
            <a:avLst/>
          </a:prstGeom>
        </p:spPr>
      </p:pic>
    </p:spTree>
    <p:extLst>
      <p:ext uri="{BB962C8B-B14F-4D97-AF65-F5344CB8AC3E}">
        <p14:creationId xmlns:p14="http://schemas.microsoft.com/office/powerpoint/2010/main" val="530040121"/>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34</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0"/>
            <a:ext cx="8510662" cy="950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1.4</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2 Hệ thống trả lời câu hỏi với cách tiếp cận của mô hình Dynamic Memory Networks</a:t>
            </a:r>
            <a:endParaRPr lang="vi-VN" sz="2800">
              <a:latin typeface="Times New Roman" panose="02020603050405020304" pitchFamily="18" charset="0"/>
              <a:cs typeface="Times New Roman" panose="02020603050405020304" pitchFamily="18" charset="0"/>
            </a:endParaRPr>
          </a:p>
        </p:txBody>
      </p:sp>
      <p:sp>
        <p:nvSpPr>
          <p:cNvPr id="10" name="TextBox 9"/>
          <p:cNvSpPr txBox="1"/>
          <p:nvPr/>
        </p:nvSpPr>
        <p:spPr>
          <a:xfrm>
            <a:off x="907576" y="1317004"/>
            <a:ext cx="2583110" cy="430887"/>
          </a:xfrm>
          <a:prstGeom prst="rect">
            <a:avLst/>
          </a:prstGeom>
          <a:noFill/>
        </p:spPr>
        <p:txBody>
          <a:bodyPr wrap="square" rtlCol="0">
            <a:spAutoFit/>
          </a:bodyPr>
          <a:lstStyle/>
          <a:p>
            <a:r>
              <a:rPr lang="en-US" sz="2200">
                <a:latin typeface="Times New Roman" panose="02020603050405020304" pitchFamily="18" charset="0"/>
                <a:cs typeface="Times New Roman" panose="02020603050405020304" pitchFamily="18" charset="0"/>
              </a:rPr>
              <a:t>Kết quả thu được:</a:t>
            </a:r>
            <a:endParaRPr lang="vi-VN" sz="220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3628571" y="1219199"/>
            <a:ext cx="5271750" cy="3037479"/>
          </a:xfrm>
          <a:prstGeom prst="rect">
            <a:avLst/>
          </a:prstGeom>
        </p:spPr>
      </p:pic>
    </p:spTree>
    <p:extLst>
      <p:ext uri="{BB962C8B-B14F-4D97-AF65-F5344CB8AC3E}">
        <p14:creationId xmlns:p14="http://schemas.microsoft.com/office/powerpoint/2010/main" val="1740749781"/>
      </p:ext>
    </p:extLst>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35</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0"/>
            <a:ext cx="8510662" cy="950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1.4</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2 Hệ thống trả lời câu hỏi với cách tiếp cận của mô hình Dynamic Memory Networks</a:t>
            </a:r>
            <a:endParaRPr lang="vi-VN" sz="280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3628571" y="1219199"/>
            <a:ext cx="5271750" cy="3037479"/>
          </a:xfrm>
          <a:prstGeom prst="rect">
            <a:avLst/>
          </a:prstGeom>
        </p:spPr>
      </p:pic>
      <p:sp>
        <p:nvSpPr>
          <p:cNvPr id="6" name="Content Placeholder 2"/>
          <p:cNvSpPr txBox="1">
            <a:spLocks/>
          </p:cNvSpPr>
          <p:nvPr/>
        </p:nvSpPr>
        <p:spPr>
          <a:xfrm>
            <a:off x="929581" y="4298739"/>
            <a:ext cx="5848066" cy="6019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0" indent="0">
              <a:buFont typeface="Nunito Light"/>
              <a:buNone/>
            </a:pPr>
            <a:r>
              <a:rPr lang="en-US" sz="2200">
                <a:solidFill>
                  <a:srgbClr val="424041"/>
                </a:solidFill>
                <a:latin typeface="Times New Roman" panose="02020603050405020304" pitchFamily="18" charset="0"/>
                <a:cs typeface="Times New Roman" panose="02020603050405020304" pitchFamily="18" charset="0"/>
              </a:rPr>
              <a:t>Hạn chế của mô hình: sử dụng bộ vector Glove</a:t>
            </a:r>
          </a:p>
        </p:txBody>
      </p:sp>
    </p:spTree>
    <p:extLst>
      <p:ext uri="{BB962C8B-B14F-4D97-AF65-F5344CB8AC3E}">
        <p14:creationId xmlns:p14="http://schemas.microsoft.com/office/powerpoint/2010/main" val="2261341258"/>
      </p:ext>
    </p:extLst>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834677" y="2117050"/>
            <a:ext cx="4230810" cy="21996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a:latin typeface="Times New Roman" panose="02020603050405020304" pitchFamily="18" charset="0"/>
                <a:cs typeface="Times New Roman" panose="02020603050405020304" pitchFamily="18" charset="0"/>
              </a:rPr>
              <a:t>2. TỔNG QUAN VỀ MÔ HÌNH</a:t>
            </a:r>
            <a:endParaRPr sz="5400">
              <a:latin typeface="Times New Roman" panose="02020603050405020304" pitchFamily="18" charset="0"/>
              <a:cs typeface="Times New Roman" panose="02020603050405020304" pitchFamily="18" charset="0"/>
            </a:endParaRPr>
          </a:p>
        </p:txBody>
      </p:sp>
      <p:sp>
        <p:nvSpPr>
          <p:cNvPr id="318" name="Google Shape;318;p39"/>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TextBox 1">
            <a:extLst>
              <a:ext uri="{FF2B5EF4-FFF2-40B4-BE49-F238E27FC236}">
                <a16:creationId xmlns:a16="http://schemas.microsoft.com/office/drawing/2014/main" id="{5B3CB645-6C04-5699-EA5D-FEED0A3A2ED8}"/>
              </a:ext>
            </a:extLst>
          </p:cNvPr>
          <p:cNvSpPr txBox="1"/>
          <p:nvPr/>
        </p:nvSpPr>
        <p:spPr>
          <a:xfrm>
            <a:off x="8306440" y="4443464"/>
            <a:ext cx="852927"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36</a:t>
            </a:fld>
            <a:endParaRPr lang="en-US" sz="3200" b="1">
              <a:latin typeface="Times New Roman" panose="02020603050405020304" pitchFamily="18" charset="0"/>
              <a:cs typeface="Times New Roman" panose="02020603050405020304" pitchFamily="18" charset="0"/>
            </a:endParaRPr>
          </a:p>
        </p:txBody>
      </p:sp>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37</a:t>
            </a:fld>
            <a:endParaRPr lang="en-US" sz="3200" b="1">
              <a:latin typeface="Times New Roman" panose="02020603050405020304" pitchFamily="18" charset="0"/>
              <a:cs typeface="Times New Roman" panose="02020603050405020304" pitchFamily="18" charset="0"/>
            </a:endParaRPr>
          </a:p>
        </p:txBody>
      </p:sp>
      <p:sp>
        <p:nvSpPr>
          <p:cNvPr id="10" name="Google Shape;508;p28">
            <a:extLst>
              <a:ext uri="{FF2B5EF4-FFF2-40B4-BE49-F238E27FC236}">
                <a16:creationId xmlns:a16="http://schemas.microsoft.com/office/drawing/2014/main" id="{240C82D8-D0BE-1485-42D5-5F32F200B666}"/>
              </a:ext>
            </a:extLst>
          </p:cNvPr>
          <p:cNvSpPr txBox="1">
            <a:spLocks/>
          </p:cNvSpPr>
          <p:nvPr/>
        </p:nvSpPr>
        <p:spPr>
          <a:xfrm>
            <a:off x="458733" y="787236"/>
            <a:ext cx="8510662" cy="7617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a:solidFill>
                  <a:schemeClr val="tx2">
                    <a:lumMod val="25000"/>
                  </a:schemeClr>
                </a:solidFill>
                <a:latin typeface="Times New Roman" panose="02020603050405020304" pitchFamily="18" charset="0"/>
                <a:cs typeface="Times New Roman" panose="02020603050405020304" pitchFamily="18" charset="0"/>
              </a:rPr>
              <a:t>2</a:t>
            </a:r>
            <a:r>
              <a:rPr lang="vi-VN">
                <a:solidFill>
                  <a:schemeClr val="tx2">
                    <a:lumMod val="25000"/>
                  </a:schemeClr>
                </a:solidFill>
                <a:latin typeface="Times New Roman" panose="02020603050405020304" pitchFamily="18" charset="0"/>
                <a:cs typeface="Times New Roman" panose="02020603050405020304" pitchFamily="18" charset="0"/>
              </a:rPr>
              <a:t>.</a:t>
            </a:r>
            <a:r>
              <a:rPr lang="en-US">
                <a:solidFill>
                  <a:schemeClr val="tx2">
                    <a:lumMod val="25000"/>
                  </a:schemeClr>
                </a:solidFill>
                <a:latin typeface="Times New Roman" panose="02020603050405020304" pitchFamily="18" charset="0"/>
                <a:cs typeface="Times New Roman" panose="02020603050405020304" pitchFamily="18" charset="0"/>
              </a:rPr>
              <a:t>1</a:t>
            </a:r>
            <a:r>
              <a:rPr lang="vi-VN">
                <a:solidFill>
                  <a:schemeClr val="tx2">
                    <a:lumMod val="25000"/>
                  </a:schemeClr>
                </a:solidFill>
                <a:latin typeface="Times New Roman" panose="02020603050405020304" pitchFamily="18" charset="0"/>
                <a:cs typeface="Times New Roman" panose="02020603050405020304" pitchFamily="18" charset="0"/>
              </a:rPr>
              <a:t> Mô hình </a:t>
            </a:r>
            <a:r>
              <a:rPr lang="en-US">
                <a:solidFill>
                  <a:schemeClr val="tx2">
                    <a:lumMod val="25000"/>
                  </a:schemeClr>
                </a:solidFill>
                <a:latin typeface="Times New Roman" panose="02020603050405020304" pitchFamily="18" charset="0"/>
                <a:cs typeface="Times New Roman" panose="02020603050405020304" pitchFamily="18" charset="0"/>
              </a:rPr>
              <a:t>Transformer</a:t>
            </a:r>
            <a:endParaRPr lang="vi-VN">
              <a:solidFill>
                <a:schemeClr val="tx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893210"/>
      </p:ext>
    </p:extLst>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38</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7" name="TextBox 6"/>
          <p:cNvSpPr txBox="1"/>
          <p:nvPr/>
        </p:nvSpPr>
        <p:spPr>
          <a:xfrm>
            <a:off x="893928" y="800227"/>
            <a:ext cx="4483290" cy="2123658"/>
          </a:xfrm>
          <a:prstGeom prst="rect">
            <a:avLst/>
          </a:prstGeom>
          <a:noFill/>
        </p:spPr>
        <p:txBody>
          <a:bodyPr wrap="square" rtlCol="0">
            <a:spAutoFit/>
          </a:bodyPr>
          <a:lstStyle/>
          <a:p>
            <a:r>
              <a:rPr lang="en-US" sz="2200">
                <a:latin typeface="Times New Roman" panose="02020603050405020304" pitchFamily="18" charset="0"/>
                <a:cs typeface="Times New Roman" panose="02020603050405020304" pitchFamily="18" charset="0"/>
              </a:rPr>
              <a:t>Encoder: N = 6 lớp xếp chồng lên nhau. Mỗi lớp bao gồm 2 lớp con: Multi-head-self-attention, mạng Neural Feed-Forward. Đầu ra của mỗi lớp con trong Bộ mã hóa có số chiều là dmodel = 512</a:t>
            </a:r>
          </a:p>
        </p:txBody>
      </p:sp>
      <p:sp>
        <p:nvSpPr>
          <p:cNvPr id="11" name="TextBox 10">
            <a:extLst>
              <a:ext uri="{FF2B5EF4-FFF2-40B4-BE49-F238E27FC236}">
                <a16:creationId xmlns:a16="http://schemas.microsoft.com/office/drawing/2014/main" id="{29985C4E-4735-ED7A-FEFE-1516E592D4A2}"/>
              </a:ext>
            </a:extLst>
          </p:cNvPr>
          <p:cNvSpPr txBox="1"/>
          <p:nvPr/>
        </p:nvSpPr>
        <p:spPr>
          <a:xfrm>
            <a:off x="3737083" y="4384346"/>
            <a:ext cx="6061935" cy="307777"/>
          </a:xfrm>
          <a:prstGeom prst="rect">
            <a:avLst/>
          </a:prstGeom>
          <a:noFill/>
        </p:spPr>
        <p:txBody>
          <a:bodyPr wrap="square" rtlCol="0">
            <a:spAutoFit/>
          </a:bodyPr>
          <a:lstStyle/>
          <a:p>
            <a:pPr algn="ctr"/>
            <a:r>
              <a:rPr lang="en-US">
                <a:solidFill>
                  <a:schemeClr val="accent1">
                    <a:lumMod val="75000"/>
                  </a:schemeClr>
                </a:solidFill>
                <a:latin typeface="Times New Roman (Headings)"/>
                <a:cs typeface="Times New Roman" panose="02020603050405020304" pitchFamily="18" charset="0"/>
              </a:rPr>
              <a:t>Hình 2.1 Cấu trúc của mô hình Transformer</a:t>
            </a:r>
          </a:p>
        </p:txBody>
      </p:sp>
      <p:pic>
        <p:nvPicPr>
          <p:cNvPr id="9" name="Picture 8" descr="A diagram of a process&#10;&#10;Description automatically generated">
            <a:extLst>
              <a:ext uri="{FF2B5EF4-FFF2-40B4-BE49-F238E27FC236}">
                <a16:creationId xmlns:a16="http://schemas.microsoft.com/office/drawing/2014/main" id="{3A658644-FE58-1955-A401-108BADFFBBD0}"/>
              </a:ext>
            </a:extLst>
          </p:cNvPr>
          <p:cNvPicPr>
            <a:picLocks noChangeAspect="1"/>
          </p:cNvPicPr>
          <p:nvPr/>
        </p:nvPicPr>
        <p:blipFill>
          <a:blip r:embed="rId2"/>
          <a:stretch>
            <a:fillRect/>
          </a:stretch>
        </p:blipFill>
        <p:spPr>
          <a:xfrm>
            <a:off x="5455033" y="410758"/>
            <a:ext cx="3507538" cy="3973588"/>
          </a:xfrm>
          <a:prstGeom prst="rect">
            <a:avLst/>
          </a:prstGeom>
        </p:spPr>
      </p:pic>
      <p:sp>
        <p:nvSpPr>
          <p:cNvPr id="10" name="TextBox 9">
            <a:extLst>
              <a:ext uri="{FF2B5EF4-FFF2-40B4-BE49-F238E27FC236}">
                <a16:creationId xmlns:a16="http://schemas.microsoft.com/office/drawing/2014/main" id="{29985C4E-4735-ED7A-FEFE-1516E592D4A2}"/>
              </a:ext>
            </a:extLst>
          </p:cNvPr>
          <p:cNvSpPr txBox="1"/>
          <p:nvPr/>
        </p:nvSpPr>
        <p:spPr>
          <a:xfrm>
            <a:off x="5246459" y="62690"/>
            <a:ext cx="3716112" cy="276999"/>
          </a:xfrm>
          <a:prstGeom prst="rect">
            <a:avLst/>
          </a:prstGeom>
          <a:noFill/>
        </p:spPr>
        <p:txBody>
          <a:bodyPr wrap="square" rtlCol="0">
            <a:spAutoFit/>
          </a:bodyPr>
          <a:lstStyle/>
          <a:p>
            <a:pPr algn="ctr"/>
            <a:r>
              <a:rPr lang="en-US" sz="1200">
                <a:solidFill>
                  <a:srgbClr val="FF0000"/>
                </a:solidFill>
                <a:latin typeface="Times New Roman" panose="02020603050405020304" pitchFamily="18" charset="0"/>
                <a:cs typeface="Times New Roman" panose="02020603050405020304" pitchFamily="18" charset="0"/>
              </a:rPr>
              <a:t>Nguồn: Attention is all you need (NIPS 2017)</a:t>
            </a:r>
          </a:p>
        </p:txBody>
      </p:sp>
    </p:spTree>
    <p:extLst>
      <p:ext uri="{BB962C8B-B14F-4D97-AF65-F5344CB8AC3E}">
        <p14:creationId xmlns:p14="http://schemas.microsoft.com/office/powerpoint/2010/main" val="3876333414"/>
      </p:ext>
    </p:extLst>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39</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7" name="TextBox 6"/>
          <p:cNvSpPr txBox="1"/>
          <p:nvPr/>
        </p:nvSpPr>
        <p:spPr>
          <a:xfrm>
            <a:off x="900752" y="800227"/>
            <a:ext cx="4476466" cy="2123658"/>
          </a:xfrm>
          <a:prstGeom prst="rect">
            <a:avLst/>
          </a:prstGeom>
          <a:noFill/>
        </p:spPr>
        <p:txBody>
          <a:bodyPr wrap="square" rtlCol="0">
            <a:spAutoFit/>
          </a:bodyPr>
          <a:lstStyle/>
          <a:p>
            <a:r>
              <a:rPr lang="vi-VN" sz="2200">
                <a:latin typeface="Times New Roman" panose="02020603050405020304" pitchFamily="18" charset="0"/>
                <a:cs typeface="Times New Roman" panose="02020603050405020304" pitchFamily="18" charset="0"/>
              </a:rPr>
              <a:t>Decoder gồm N = 6 lớp có cấu tạo giống nhau xếp chồng lên.</a:t>
            </a:r>
          </a:p>
          <a:p>
            <a:r>
              <a:rPr lang="vi-VN" sz="2200">
                <a:latin typeface="Times New Roman" panose="02020603050405020304" pitchFamily="18" charset="0"/>
                <a:cs typeface="Times New Roman" panose="02020603050405020304" pitchFamily="18" charset="0"/>
              </a:rPr>
              <a:t>Bộ giải mã chèn thêm một lớp con thứ ba, thực hiện cơ chế tự chú ý (Self-multi-head-attention) trên đầu ra của bộ mã hóa.</a:t>
            </a:r>
          </a:p>
        </p:txBody>
      </p:sp>
      <p:sp>
        <p:nvSpPr>
          <p:cNvPr id="11" name="TextBox 10">
            <a:extLst>
              <a:ext uri="{FF2B5EF4-FFF2-40B4-BE49-F238E27FC236}">
                <a16:creationId xmlns:a16="http://schemas.microsoft.com/office/drawing/2014/main" id="{29985C4E-4735-ED7A-FEFE-1516E592D4A2}"/>
              </a:ext>
            </a:extLst>
          </p:cNvPr>
          <p:cNvSpPr txBox="1"/>
          <p:nvPr/>
        </p:nvSpPr>
        <p:spPr>
          <a:xfrm>
            <a:off x="3737083" y="4384346"/>
            <a:ext cx="6061935" cy="307777"/>
          </a:xfrm>
          <a:prstGeom prst="rect">
            <a:avLst/>
          </a:prstGeom>
          <a:noFill/>
        </p:spPr>
        <p:txBody>
          <a:bodyPr wrap="square" rtlCol="0">
            <a:spAutoFit/>
          </a:bodyPr>
          <a:lstStyle/>
          <a:p>
            <a:pPr algn="ctr"/>
            <a:r>
              <a:rPr lang="en-US">
                <a:solidFill>
                  <a:schemeClr val="accent1">
                    <a:lumMod val="75000"/>
                  </a:schemeClr>
                </a:solidFill>
                <a:latin typeface="Times New Roman (Headings)"/>
                <a:cs typeface="Times New Roman" panose="02020603050405020304" pitchFamily="18" charset="0"/>
              </a:rPr>
              <a:t>Hình 2.1 Cấu trúc của mô hình Transformer</a:t>
            </a:r>
          </a:p>
        </p:txBody>
      </p:sp>
      <p:pic>
        <p:nvPicPr>
          <p:cNvPr id="9" name="Picture 8" descr="A diagram of a process&#10;&#10;Description automatically generated">
            <a:extLst>
              <a:ext uri="{FF2B5EF4-FFF2-40B4-BE49-F238E27FC236}">
                <a16:creationId xmlns:a16="http://schemas.microsoft.com/office/drawing/2014/main" id="{3A658644-FE58-1955-A401-108BADFFBBD0}"/>
              </a:ext>
            </a:extLst>
          </p:cNvPr>
          <p:cNvPicPr>
            <a:picLocks noChangeAspect="1"/>
          </p:cNvPicPr>
          <p:nvPr/>
        </p:nvPicPr>
        <p:blipFill>
          <a:blip r:embed="rId2"/>
          <a:stretch>
            <a:fillRect/>
          </a:stretch>
        </p:blipFill>
        <p:spPr>
          <a:xfrm>
            <a:off x="5455033" y="410758"/>
            <a:ext cx="3507538" cy="3973588"/>
          </a:xfrm>
          <a:prstGeom prst="rect">
            <a:avLst/>
          </a:prstGeom>
        </p:spPr>
      </p:pic>
      <p:sp>
        <p:nvSpPr>
          <p:cNvPr id="10" name="TextBox 9">
            <a:extLst>
              <a:ext uri="{FF2B5EF4-FFF2-40B4-BE49-F238E27FC236}">
                <a16:creationId xmlns:a16="http://schemas.microsoft.com/office/drawing/2014/main" id="{29985C4E-4735-ED7A-FEFE-1516E592D4A2}"/>
              </a:ext>
            </a:extLst>
          </p:cNvPr>
          <p:cNvSpPr txBox="1"/>
          <p:nvPr/>
        </p:nvSpPr>
        <p:spPr>
          <a:xfrm>
            <a:off x="5246459" y="62690"/>
            <a:ext cx="3716112" cy="276999"/>
          </a:xfrm>
          <a:prstGeom prst="rect">
            <a:avLst/>
          </a:prstGeom>
          <a:noFill/>
        </p:spPr>
        <p:txBody>
          <a:bodyPr wrap="square" rtlCol="0">
            <a:spAutoFit/>
          </a:bodyPr>
          <a:lstStyle/>
          <a:p>
            <a:pPr algn="ctr"/>
            <a:r>
              <a:rPr lang="en-US" sz="1200">
                <a:solidFill>
                  <a:srgbClr val="FF0000"/>
                </a:solidFill>
                <a:latin typeface="Times New Roman" panose="02020603050405020304" pitchFamily="18" charset="0"/>
                <a:cs typeface="Times New Roman" panose="02020603050405020304" pitchFamily="18" charset="0"/>
              </a:rPr>
              <a:t>Nguồn: Attention is all you need (NIPS 2017)</a:t>
            </a:r>
          </a:p>
        </p:txBody>
      </p:sp>
    </p:spTree>
    <p:extLst>
      <p:ext uri="{BB962C8B-B14F-4D97-AF65-F5344CB8AC3E}">
        <p14:creationId xmlns:p14="http://schemas.microsoft.com/office/powerpoint/2010/main" val="649333149"/>
      </p:ext>
    </p:extLst>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62;p30"/>
          <p:cNvSpPr txBox="1">
            <a:spLocks noGrp="1"/>
          </p:cNvSpPr>
          <p:nvPr>
            <p:ph type="ctrTitle"/>
          </p:nvPr>
        </p:nvSpPr>
        <p:spPr>
          <a:xfrm>
            <a:off x="4414225" y="200000"/>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6000">
                <a:latin typeface="Times New Roman" panose="02020603050405020304" pitchFamily="18" charset="0"/>
              </a:rPr>
              <a:t>Lời Mở Đầu</a:t>
            </a:r>
            <a:endParaRPr sz="6000">
              <a:latin typeface="Times New Roman" panose="02020603050405020304" pitchFamily="18" charset="0"/>
            </a:endParaRPr>
          </a:p>
        </p:txBody>
      </p:sp>
      <p:sp>
        <p:nvSpPr>
          <p:cNvPr id="21" name="Google Shape;170;p31"/>
          <p:cNvSpPr txBox="1">
            <a:spLocks/>
          </p:cNvSpPr>
          <p:nvPr/>
        </p:nvSpPr>
        <p:spPr>
          <a:xfrm>
            <a:off x="950687" y="1022900"/>
            <a:ext cx="4428738" cy="15751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marL="0" indent="0" algn="l">
              <a:spcAft>
                <a:spcPts val="1600"/>
              </a:spcAft>
            </a:pPr>
            <a:r>
              <a:rPr lang="en-US" sz="2200">
                <a:latin typeface="Times New Roman" panose="02020603050405020304" pitchFamily="18" charset="0"/>
                <a:cs typeface="Times New Roman" panose="02020603050405020304" pitchFamily="18" charset="0"/>
              </a:rPr>
              <a:t>Vào cuối những năm 1990s, World Wide Web ra đời và phát triển nhanh chóng tạo ra kho dữ liệu khổng lồ.</a:t>
            </a:r>
            <a:endParaRPr lang="vi-VN" sz="2200">
              <a:latin typeface="Times New Roman" panose="02020603050405020304" pitchFamily="18" charset="0"/>
              <a:cs typeface="Times New Roman" panose="02020603050405020304" pitchFamily="18" charset="0"/>
            </a:endParaRPr>
          </a:p>
        </p:txBody>
      </p:sp>
      <p:pic>
        <p:nvPicPr>
          <p:cNvPr id="1026" name="Picture 2" desc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9425" y="946619"/>
            <a:ext cx="3882685" cy="27980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8C7D1D-C5BA-312C-E07C-AC16E617C67E}"/>
              </a:ext>
            </a:extLst>
          </p:cNvPr>
          <p:cNvSpPr txBox="1"/>
          <p:nvPr/>
        </p:nvSpPr>
        <p:spPr>
          <a:xfrm>
            <a:off x="8567696" y="4443464"/>
            <a:ext cx="591671" cy="584775"/>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363058455"/>
      </p:ext>
    </p:extLst>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40</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11" name="TextBox 10">
            <a:extLst>
              <a:ext uri="{FF2B5EF4-FFF2-40B4-BE49-F238E27FC236}">
                <a16:creationId xmlns:a16="http://schemas.microsoft.com/office/drawing/2014/main" id="{29985C4E-4735-ED7A-FEFE-1516E592D4A2}"/>
              </a:ext>
            </a:extLst>
          </p:cNvPr>
          <p:cNvSpPr txBox="1"/>
          <p:nvPr/>
        </p:nvSpPr>
        <p:spPr>
          <a:xfrm>
            <a:off x="4176977" y="4135687"/>
            <a:ext cx="4810836"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2.3 Multi-Head Attention</a:t>
            </a:r>
          </a:p>
        </p:txBody>
      </p:sp>
      <p:sp>
        <p:nvSpPr>
          <p:cNvPr id="13" name="TextBox 12">
            <a:extLst>
              <a:ext uri="{FF2B5EF4-FFF2-40B4-BE49-F238E27FC236}">
                <a16:creationId xmlns:a16="http://schemas.microsoft.com/office/drawing/2014/main" id="{29985C4E-4735-ED7A-FEFE-1516E592D4A2}"/>
              </a:ext>
            </a:extLst>
          </p:cNvPr>
          <p:cNvSpPr txBox="1"/>
          <p:nvPr/>
        </p:nvSpPr>
        <p:spPr>
          <a:xfrm>
            <a:off x="2529998" y="4889739"/>
            <a:ext cx="3716112" cy="276999"/>
          </a:xfrm>
          <a:prstGeom prst="rect">
            <a:avLst/>
          </a:prstGeom>
          <a:noFill/>
        </p:spPr>
        <p:txBody>
          <a:bodyPr wrap="square" rtlCol="0">
            <a:spAutoFit/>
          </a:bodyPr>
          <a:lstStyle/>
          <a:p>
            <a:pPr algn="ctr"/>
            <a:r>
              <a:rPr lang="en-US" sz="1200">
                <a:solidFill>
                  <a:srgbClr val="FF0000"/>
                </a:solidFill>
                <a:latin typeface="Times New Roman" panose="02020603050405020304" pitchFamily="18" charset="0"/>
                <a:cs typeface="Times New Roman" panose="02020603050405020304" pitchFamily="18" charset="0"/>
              </a:rPr>
              <a:t>Nguồn: Attention is all you need (NIPS 2017)</a:t>
            </a:r>
          </a:p>
        </p:txBody>
      </p:sp>
      <p:pic>
        <p:nvPicPr>
          <p:cNvPr id="10" name="Picture 9" descr="A diagram of software components&#10;&#10;Description automatically generated">
            <a:extLst>
              <a:ext uri="{FF2B5EF4-FFF2-40B4-BE49-F238E27FC236}">
                <a16:creationId xmlns:a16="http://schemas.microsoft.com/office/drawing/2014/main" id="{E4A4B56A-CBB3-3A71-B303-419C3B33B751}"/>
              </a:ext>
            </a:extLst>
          </p:cNvPr>
          <p:cNvPicPr>
            <a:picLocks noChangeAspect="1"/>
          </p:cNvPicPr>
          <p:nvPr/>
        </p:nvPicPr>
        <p:blipFill>
          <a:blip r:embed="rId2"/>
          <a:stretch>
            <a:fillRect/>
          </a:stretch>
        </p:blipFill>
        <p:spPr>
          <a:xfrm>
            <a:off x="1554624" y="1549021"/>
            <a:ext cx="1625303" cy="2472063"/>
          </a:xfrm>
          <a:prstGeom prst="rect">
            <a:avLst/>
          </a:prstGeom>
        </p:spPr>
      </p:pic>
      <p:pic>
        <p:nvPicPr>
          <p:cNvPr id="12" name="Picture 11" descr="A diagram of a graph&#10;&#10;Description automatically generated">
            <a:extLst>
              <a:ext uri="{FF2B5EF4-FFF2-40B4-BE49-F238E27FC236}">
                <a16:creationId xmlns:a16="http://schemas.microsoft.com/office/drawing/2014/main" id="{D3970A31-13ED-52CF-7F99-5E9C9EF37783}"/>
              </a:ext>
            </a:extLst>
          </p:cNvPr>
          <p:cNvPicPr>
            <a:picLocks noChangeAspect="1"/>
          </p:cNvPicPr>
          <p:nvPr/>
        </p:nvPicPr>
        <p:blipFill>
          <a:blip r:embed="rId3"/>
          <a:stretch>
            <a:fillRect/>
          </a:stretch>
        </p:blipFill>
        <p:spPr>
          <a:xfrm>
            <a:off x="5732393" y="1549022"/>
            <a:ext cx="2071706" cy="2472062"/>
          </a:xfrm>
          <a:prstGeom prst="rect">
            <a:avLst/>
          </a:prstGeom>
        </p:spPr>
      </p:pic>
      <p:sp>
        <p:nvSpPr>
          <p:cNvPr id="14" name="TextBox 13">
            <a:extLst>
              <a:ext uri="{FF2B5EF4-FFF2-40B4-BE49-F238E27FC236}">
                <a16:creationId xmlns:a16="http://schemas.microsoft.com/office/drawing/2014/main" id="{29985C4E-4735-ED7A-FEFE-1516E592D4A2}"/>
              </a:ext>
            </a:extLst>
          </p:cNvPr>
          <p:cNvSpPr txBox="1"/>
          <p:nvPr/>
        </p:nvSpPr>
        <p:spPr>
          <a:xfrm>
            <a:off x="54889" y="4135686"/>
            <a:ext cx="4333165"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 Hình 2.2 Scaled Dot-Product</a:t>
            </a:r>
          </a:p>
        </p:txBody>
      </p:sp>
      <p:sp>
        <p:nvSpPr>
          <p:cNvPr id="15" name="TextBox 14"/>
          <p:cNvSpPr txBox="1"/>
          <p:nvPr/>
        </p:nvSpPr>
        <p:spPr>
          <a:xfrm>
            <a:off x="936402" y="787008"/>
            <a:ext cx="4925311" cy="430887"/>
          </a:xfrm>
          <a:prstGeom prst="rect">
            <a:avLst/>
          </a:prstGeom>
          <a:noFill/>
        </p:spPr>
        <p:txBody>
          <a:bodyPr wrap="square" rtlCol="0">
            <a:spAutoFit/>
          </a:bodyPr>
          <a:lstStyle/>
          <a:p>
            <a:r>
              <a:rPr lang="en-US" sz="2200" b="1">
                <a:latin typeface="Times New Roman" panose="02020603050405020304" pitchFamily="18" charset="0"/>
                <a:cs typeface="Times New Roman" panose="02020603050405020304" pitchFamily="18" charset="0"/>
              </a:rPr>
              <a:t>Cơ Chế Attention</a:t>
            </a:r>
            <a:endParaRPr lang="vi-VN" sz="2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783099"/>
      </p:ext>
    </p:extLst>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41</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13" name="TextBox 12">
            <a:extLst>
              <a:ext uri="{FF2B5EF4-FFF2-40B4-BE49-F238E27FC236}">
                <a16:creationId xmlns:a16="http://schemas.microsoft.com/office/drawing/2014/main" id="{29985C4E-4735-ED7A-FEFE-1516E592D4A2}"/>
              </a:ext>
            </a:extLst>
          </p:cNvPr>
          <p:cNvSpPr txBox="1"/>
          <p:nvPr/>
        </p:nvSpPr>
        <p:spPr>
          <a:xfrm>
            <a:off x="254798" y="4553354"/>
            <a:ext cx="3716112" cy="276999"/>
          </a:xfrm>
          <a:prstGeom prst="rect">
            <a:avLst/>
          </a:prstGeom>
          <a:noFill/>
        </p:spPr>
        <p:txBody>
          <a:bodyPr wrap="square" rtlCol="0">
            <a:spAutoFit/>
          </a:bodyPr>
          <a:lstStyle/>
          <a:p>
            <a:pPr algn="ctr"/>
            <a:r>
              <a:rPr lang="en-US" sz="1200">
                <a:solidFill>
                  <a:srgbClr val="FF0000"/>
                </a:solidFill>
                <a:latin typeface="Times New Roman" panose="02020603050405020304" pitchFamily="18" charset="0"/>
                <a:cs typeface="Times New Roman" panose="02020603050405020304" pitchFamily="18" charset="0"/>
              </a:rPr>
              <a:t>Nguồn: Attention is all you need (NIPS 2017)</a:t>
            </a:r>
          </a:p>
        </p:txBody>
      </p:sp>
      <p:pic>
        <p:nvPicPr>
          <p:cNvPr id="10" name="Picture 9" descr="A diagram of software components&#10;&#10;Description automatically generated">
            <a:extLst>
              <a:ext uri="{FF2B5EF4-FFF2-40B4-BE49-F238E27FC236}">
                <a16:creationId xmlns:a16="http://schemas.microsoft.com/office/drawing/2014/main" id="{E4A4B56A-CBB3-3A71-B303-419C3B33B751}"/>
              </a:ext>
            </a:extLst>
          </p:cNvPr>
          <p:cNvPicPr>
            <a:picLocks noChangeAspect="1"/>
          </p:cNvPicPr>
          <p:nvPr/>
        </p:nvPicPr>
        <p:blipFill>
          <a:blip r:embed="rId2"/>
          <a:stretch>
            <a:fillRect/>
          </a:stretch>
        </p:blipFill>
        <p:spPr>
          <a:xfrm>
            <a:off x="1554624" y="1549021"/>
            <a:ext cx="1625303" cy="2472063"/>
          </a:xfrm>
          <a:prstGeom prst="rect">
            <a:avLst/>
          </a:prstGeom>
        </p:spPr>
      </p:pic>
      <p:sp>
        <p:nvSpPr>
          <p:cNvPr id="14" name="TextBox 13">
            <a:extLst>
              <a:ext uri="{FF2B5EF4-FFF2-40B4-BE49-F238E27FC236}">
                <a16:creationId xmlns:a16="http://schemas.microsoft.com/office/drawing/2014/main" id="{29985C4E-4735-ED7A-FEFE-1516E592D4A2}"/>
              </a:ext>
            </a:extLst>
          </p:cNvPr>
          <p:cNvSpPr txBox="1"/>
          <p:nvPr/>
        </p:nvSpPr>
        <p:spPr>
          <a:xfrm>
            <a:off x="54889" y="4135686"/>
            <a:ext cx="4333165"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 Hình 2.2 Scaled Dot-Product</a:t>
            </a:r>
          </a:p>
        </p:txBody>
      </p:sp>
      <p:sp>
        <p:nvSpPr>
          <p:cNvPr id="15" name="TextBox 14"/>
          <p:cNvSpPr txBox="1"/>
          <p:nvPr/>
        </p:nvSpPr>
        <p:spPr>
          <a:xfrm>
            <a:off x="936402" y="787008"/>
            <a:ext cx="4925311" cy="430887"/>
          </a:xfrm>
          <a:prstGeom prst="rect">
            <a:avLst/>
          </a:prstGeom>
          <a:noFill/>
        </p:spPr>
        <p:txBody>
          <a:bodyPr wrap="square" rtlCol="0">
            <a:spAutoFit/>
          </a:bodyPr>
          <a:lstStyle/>
          <a:p>
            <a:r>
              <a:rPr lang="vi-VN" sz="2200" b="1">
                <a:latin typeface="Times New Roman" panose="02020603050405020304" pitchFamily="18" charset="0"/>
                <a:cs typeface="Times New Roman" panose="02020603050405020304" pitchFamily="18" charset="0"/>
              </a:rPr>
              <a:t>Scaled Dot-Product Attention</a:t>
            </a:r>
          </a:p>
        </p:txBody>
      </p:sp>
      <p:pic>
        <p:nvPicPr>
          <p:cNvPr id="3" name="Picture 2"/>
          <p:cNvPicPr>
            <a:picLocks noChangeAspect="1"/>
          </p:cNvPicPr>
          <p:nvPr/>
        </p:nvPicPr>
        <p:blipFill>
          <a:blip r:embed="rId3"/>
          <a:stretch>
            <a:fillRect/>
          </a:stretch>
        </p:blipFill>
        <p:spPr>
          <a:xfrm>
            <a:off x="4124789" y="1549021"/>
            <a:ext cx="4235441" cy="693443"/>
          </a:xfrm>
          <a:prstGeom prst="rect">
            <a:avLst/>
          </a:prstGeom>
        </p:spPr>
      </p:pic>
      <p:sp>
        <p:nvSpPr>
          <p:cNvPr id="16" name="TextBox 15"/>
          <p:cNvSpPr txBox="1"/>
          <p:nvPr/>
        </p:nvSpPr>
        <p:spPr>
          <a:xfrm>
            <a:off x="4636800" y="2478005"/>
            <a:ext cx="4325771" cy="646331"/>
          </a:xfrm>
          <a:prstGeom prst="rect">
            <a:avLst/>
          </a:prstGeom>
          <a:noFill/>
        </p:spPr>
        <p:txBody>
          <a:bodyPr wrap="square" rtlCol="0">
            <a:spAutoFit/>
          </a:bodyPr>
          <a:lstStyle/>
          <a:p>
            <a:r>
              <a:rPr lang="en-US" sz="1800">
                <a:solidFill>
                  <a:srgbClr val="424041"/>
                </a:solidFill>
                <a:latin typeface="Times New Roman" panose="02020603050405020304" pitchFamily="18" charset="0"/>
                <a:cs typeface="Times New Roman" panose="02020603050405020304" pitchFamily="18" charset="0"/>
              </a:rPr>
              <a:t>Trong đó:</a:t>
            </a:r>
          </a:p>
          <a:p>
            <a:r>
              <a:rPr lang="en-US" sz="1800">
                <a:solidFill>
                  <a:srgbClr val="424041"/>
                </a:solidFill>
                <a:latin typeface="Times New Roman" panose="02020603050405020304" pitchFamily="18" charset="0"/>
                <a:cs typeface="Times New Roman" panose="02020603050405020304" pitchFamily="18" charset="0"/>
              </a:rPr>
              <a:t>	dk là số chiều của Q và K</a:t>
            </a:r>
            <a:endParaRPr lang="vi-VN" sz="1800">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3870540"/>
      </p:ext>
    </p:extLst>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42</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13" name="TextBox 12">
            <a:extLst>
              <a:ext uri="{FF2B5EF4-FFF2-40B4-BE49-F238E27FC236}">
                <a16:creationId xmlns:a16="http://schemas.microsoft.com/office/drawing/2014/main" id="{29985C4E-4735-ED7A-FEFE-1516E592D4A2}"/>
              </a:ext>
            </a:extLst>
          </p:cNvPr>
          <p:cNvSpPr txBox="1"/>
          <p:nvPr/>
        </p:nvSpPr>
        <p:spPr>
          <a:xfrm>
            <a:off x="-194988" y="4668608"/>
            <a:ext cx="3716112" cy="276999"/>
          </a:xfrm>
          <a:prstGeom prst="rect">
            <a:avLst/>
          </a:prstGeom>
          <a:noFill/>
        </p:spPr>
        <p:txBody>
          <a:bodyPr wrap="square" rtlCol="0">
            <a:spAutoFit/>
          </a:bodyPr>
          <a:lstStyle/>
          <a:p>
            <a:pPr algn="ctr"/>
            <a:r>
              <a:rPr lang="en-US" sz="1200">
                <a:solidFill>
                  <a:srgbClr val="FF0000"/>
                </a:solidFill>
                <a:latin typeface="Times New Roman" panose="02020603050405020304" pitchFamily="18" charset="0"/>
                <a:cs typeface="Times New Roman" panose="02020603050405020304" pitchFamily="18" charset="0"/>
              </a:rPr>
              <a:t>Nguồn: Attention is all you need (NIPS 2017)</a:t>
            </a:r>
          </a:p>
        </p:txBody>
      </p:sp>
      <p:sp>
        <p:nvSpPr>
          <p:cNvPr id="14" name="TextBox 13">
            <a:extLst>
              <a:ext uri="{FF2B5EF4-FFF2-40B4-BE49-F238E27FC236}">
                <a16:creationId xmlns:a16="http://schemas.microsoft.com/office/drawing/2014/main" id="{29985C4E-4735-ED7A-FEFE-1516E592D4A2}"/>
              </a:ext>
            </a:extLst>
          </p:cNvPr>
          <p:cNvSpPr txBox="1"/>
          <p:nvPr/>
        </p:nvSpPr>
        <p:spPr>
          <a:xfrm>
            <a:off x="54889" y="3976084"/>
            <a:ext cx="3304239"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2.3 Multi-Head Attention</a:t>
            </a:r>
          </a:p>
        </p:txBody>
      </p:sp>
      <p:sp>
        <p:nvSpPr>
          <p:cNvPr id="15" name="TextBox 14"/>
          <p:cNvSpPr txBox="1"/>
          <p:nvPr/>
        </p:nvSpPr>
        <p:spPr>
          <a:xfrm>
            <a:off x="914400" y="800227"/>
            <a:ext cx="4462818" cy="430887"/>
          </a:xfrm>
          <a:prstGeom prst="rect">
            <a:avLst/>
          </a:prstGeom>
          <a:noFill/>
        </p:spPr>
        <p:txBody>
          <a:bodyPr wrap="square" rtlCol="0">
            <a:spAutoFit/>
          </a:bodyPr>
          <a:lstStyle/>
          <a:p>
            <a:r>
              <a:rPr lang="vi-VN" sz="2200" b="1">
                <a:latin typeface="Times New Roman" panose="02020603050405020304" pitchFamily="18" charset="0"/>
                <a:cs typeface="Times New Roman" panose="02020603050405020304" pitchFamily="18" charset="0"/>
              </a:rPr>
              <a:t>Multi-Head Attention</a:t>
            </a:r>
          </a:p>
        </p:txBody>
      </p:sp>
      <p:pic>
        <p:nvPicPr>
          <p:cNvPr id="16" name="Picture 15" descr="A diagram of a graph&#10;&#10;Description automatically generated">
            <a:extLst>
              <a:ext uri="{FF2B5EF4-FFF2-40B4-BE49-F238E27FC236}">
                <a16:creationId xmlns:a16="http://schemas.microsoft.com/office/drawing/2014/main" id="{D3970A31-13ED-52CF-7F99-5E9C9EF37783}"/>
              </a:ext>
            </a:extLst>
          </p:cNvPr>
          <p:cNvPicPr>
            <a:picLocks noChangeAspect="1"/>
          </p:cNvPicPr>
          <p:nvPr/>
        </p:nvPicPr>
        <p:blipFill>
          <a:blip r:embed="rId2"/>
          <a:stretch>
            <a:fillRect/>
          </a:stretch>
        </p:blipFill>
        <p:spPr>
          <a:xfrm>
            <a:off x="709683" y="1306327"/>
            <a:ext cx="1946351" cy="2565646"/>
          </a:xfrm>
          <a:prstGeom prst="rect">
            <a:avLst/>
          </a:prstGeom>
        </p:spPr>
      </p:pic>
      <p:sp>
        <p:nvSpPr>
          <p:cNvPr id="9" name="TextBox 8"/>
          <p:cNvSpPr txBox="1"/>
          <p:nvPr/>
        </p:nvSpPr>
        <p:spPr>
          <a:xfrm>
            <a:off x="3018000" y="1526381"/>
            <a:ext cx="4462818" cy="2462213"/>
          </a:xfrm>
          <a:prstGeom prst="rect">
            <a:avLst/>
          </a:prstGeom>
          <a:noFill/>
        </p:spPr>
        <p:txBody>
          <a:bodyPr wrap="square" rtlCol="0">
            <a:spAutoFit/>
          </a:bodyPr>
          <a:lstStyle/>
          <a:p>
            <a:r>
              <a:rPr lang="en-US" sz="2200">
                <a:solidFill>
                  <a:srgbClr val="424041"/>
                </a:solidFill>
                <a:latin typeface="Times New Roman" panose="02020603050405020304" pitchFamily="18" charset="0"/>
                <a:cs typeface="Times New Roman" panose="02020603050405020304" pitchFamily="18" charset="0"/>
              </a:rPr>
              <a:t>Thay vì tính toán dựa trên một bộ ma trận duy nhất </a:t>
            </a:r>
            <a:r>
              <a:rPr lang="en-US" sz="2200">
                <a:solidFill>
                  <a:srgbClr val="FF0000"/>
                </a:solidFill>
                <a:latin typeface="Times New Roman" panose="02020603050405020304" pitchFamily="18" charset="0"/>
                <a:cs typeface="Times New Roman" panose="02020603050405020304" pitchFamily="18" charset="0"/>
              </a:rPr>
              <a:t>=&gt;</a:t>
            </a:r>
            <a:r>
              <a:rPr lang="en-US" sz="2200">
                <a:solidFill>
                  <a:srgbClr val="424041"/>
                </a:solidFill>
                <a:latin typeface="Times New Roman" panose="02020603050405020304" pitchFamily="18" charset="0"/>
                <a:cs typeface="Times New Roman" panose="02020603050405020304" pitchFamily="18" charset="0"/>
              </a:rPr>
              <a:t> Tạo ra nhiều bộ ma trận để tính toán chính xác hơn.</a:t>
            </a:r>
          </a:p>
          <a:p>
            <a:endParaRPr lang="en-US" sz="2200">
              <a:solidFill>
                <a:srgbClr val="424041"/>
              </a:solidFill>
              <a:latin typeface="Times New Roman" panose="02020603050405020304" pitchFamily="18" charset="0"/>
              <a:cs typeface="Times New Roman" panose="02020603050405020304" pitchFamily="18" charset="0"/>
            </a:endParaRPr>
          </a:p>
          <a:p>
            <a:r>
              <a:rPr lang="en-US" sz="2200">
                <a:solidFill>
                  <a:srgbClr val="424041"/>
                </a:solidFill>
                <a:latin typeface="Times New Roman" panose="02020603050405020304" pitchFamily="18" charset="0"/>
                <a:cs typeface="Times New Roman" panose="02020603050405020304" pitchFamily="18" charset="0"/>
              </a:rPr>
              <a:t>Tránh trường hợp biểu diễn của một từ quá phụ thuộc vào các từ khác.</a:t>
            </a:r>
          </a:p>
          <a:p>
            <a:endParaRPr lang="vi-VN" sz="2200">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3092446"/>
      </p:ext>
    </p:extLst>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43</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13" name="TextBox 12">
            <a:extLst>
              <a:ext uri="{FF2B5EF4-FFF2-40B4-BE49-F238E27FC236}">
                <a16:creationId xmlns:a16="http://schemas.microsoft.com/office/drawing/2014/main" id="{29985C4E-4735-ED7A-FEFE-1516E592D4A2}"/>
              </a:ext>
            </a:extLst>
          </p:cNvPr>
          <p:cNvSpPr txBox="1"/>
          <p:nvPr/>
        </p:nvSpPr>
        <p:spPr>
          <a:xfrm>
            <a:off x="-194988" y="4668608"/>
            <a:ext cx="3716112" cy="276999"/>
          </a:xfrm>
          <a:prstGeom prst="rect">
            <a:avLst/>
          </a:prstGeom>
          <a:noFill/>
        </p:spPr>
        <p:txBody>
          <a:bodyPr wrap="square" rtlCol="0">
            <a:spAutoFit/>
          </a:bodyPr>
          <a:lstStyle/>
          <a:p>
            <a:pPr algn="ctr"/>
            <a:r>
              <a:rPr lang="en-US" sz="1200">
                <a:solidFill>
                  <a:srgbClr val="FF0000"/>
                </a:solidFill>
                <a:latin typeface="Times New Roman" panose="02020603050405020304" pitchFamily="18" charset="0"/>
                <a:cs typeface="Times New Roman" panose="02020603050405020304" pitchFamily="18" charset="0"/>
              </a:rPr>
              <a:t>Nguồn: Attention is all you need (NIPS 2017)</a:t>
            </a:r>
          </a:p>
        </p:txBody>
      </p:sp>
      <p:sp>
        <p:nvSpPr>
          <p:cNvPr id="14" name="TextBox 13">
            <a:extLst>
              <a:ext uri="{FF2B5EF4-FFF2-40B4-BE49-F238E27FC236}">
                <a16:creationId xmlns:a16="http://schemas.microsoft.com/office/drawing/2014/main" id="{29985C4E-4735-ED7A-FEFE-1516E592D4A2}"/>
              </a:ext>
            </a:extLst>
          </p:cNvPr>
          <p:cNvSpPr txBox="1"/>
          <p:nvPr/>
        </p:nvSpPr>
        <p:spPr>
          <a:xfrm>
            <a:off x="54889" y="3976084"/>
            <a:ext cx="3304239"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2.3 Multi-Head Attention</a:t>
            </a:r>
          </a:p>
        </p:txBody>
      </p:sp>
      <p:sp>
        <p:nvSpPr>
          <p:cNvPr id="15" name="TextBox 14"/>
          <p:cNvSpPr txBox="1"/>
          <p:nvPr/>
        </p:nvSpPr>
        <p:spPr>
          <a:xfrm>
            <a:off x="921224" y="800227"/>
            <a:ext cx="4455994" cy="430887"/>
          </a:xfrm>
          <a:prstGeom prst="rect">
            <a:avLst/>
          </a:prstGeom>
          <a:noFill/>
        </p:spPr>
        <p:txBody>
          <a:bodyPr wrap="square" rtlCol="0">
            <a:spAutoFit/>
          </a:bodyPr>
          <a:lstStyle/>
          <a:p>
            <a:r>
              <a:rPr lang="vi-VN" sz="2200">
                <a:latin typeface="Times New Roman" panose="02020603050405020304" pitchFamily="18" charset="0"/>
                <a:cs typeface="Times New Roman" panose="02020603050405020304" pitchFamily="18" charset="0"/>
              </a:rPr>
              <a:t>Multi-Head Attention</a:t>
            </a:r>
          </a:p>
        </p:txBody>
      </p:sp>
      <p:pic>
        <p:nvPicPr>
          <p:cNvPr id="16" name="Picture 15" descr="A diagram of a graph&#10;&#10;Description automatically generated">
            <a:extLst>
              <a:ext uri="{FF2B5EF4-FFF2-40B4-BE49-F238E27FC236}">
                <a16:creationId xmlns:a16="http://schemas.microsoft.com/office/drawing/2014/main" id="{D3970A31-13ED-52CF-7F99-5E9C9EF37783}"/>
              </a:ext>
            </a:extLst>
          </p:cNvPr>
          <p:cNvPicPr>
            <a:picLocks noChangeAspect="1"/>
          </p:cNvPicPr>
          <p:nvPr/>
        </p:nvPicPr>
        <p:blipFill>
          <a:blip r:embed="rId2"/>
          <a:stretch>
            <a:fillRect/>
          </a:stretch>
        </p:blipFill>
        <p:spPr>
          <a:xfrm>
            <a:off x="709683" y="1306327"/>
            <a:ext cx="1946351" cy="2565646"/>
          </a:xfrm>
          <a:prstGeom prst="rect">
            <a:avLst/>
          </a:prstGeom>
        </p:spPr>
      </p:pic>
      <p:sp>
        <p:nvSpPr>
          <p:cNvPr id="9" name="TextBox 8"/>
          <p:cNvSpPr txBox="1"/>
          <p:nvPr/>
        </p:nvSpPr>
        <p:spPr>
          <a:xfrm>
            <a:off x="3359129" y="1231114"/>
            <a:ext cx="4870472" cy="1723549"/>
          </a:xfrm>
          <a:prstGeom prst="rect">
            <a:avLst/>
          </a:prstGeom>
          <a:noFill/>
        </p:spPr>
        <p:txBody>
          <a:bodyPr wrap="square" rtlCol="0">
            <a:spAutoFit/>
          </a:bodyPr>
          <a:lstStyle/>
          <a:p>
            <a:r>
              <a:rPr lang="en-US" sz="2200">
                <a:solidFill>
                  <a:srgbClr val="424041"/>
                </a:solidFill>
                <a:latin typeface="Times New Roman" panose="02020603050405020304" pitchFamily="18" charset="0"/>
                <a:cs typeface="Times New Roman" panose="02020603050405020304" pitchFamily="18" charset="0"/>
              </a:rPr>
              <a:t>Cơ chế Multi-head Attention cho phép </a:t>
            </a:r>
            <a:r>
              <a:rPr lang="vi-VN" sz="2200">
                <a:solidFill>
                  <a:srgbClr val="424041"/>
                </a:solidFill>
                <a:latin typeface="Times New Roman" panose="02020603050405020304" pitchFamily="18" charset="0"/>
                <a:cs typeface="Times New Roman" panose="02020603050405020304" pitchFamily="18" charset="0"/>
              </a:rPr>
              <a:t>tạo ra nhiều phiên bản của các ma trận</a:t>
            </a:r>
            <a:r>
              <a:rPr lang="en-US" sz="2200">
                <a:solidFill>
                  <a:srgbClr val="424041"/>
                </a:solidFill>
                <a:latin typeface="Times New Roman" panose="02020603050405020304" pitchFamily="18" charset="0"/>
                <a:cs typeface="Times New Roman" panose="02020603050405020304" pitchFamily="18" charset="0"/>
              </a:rPr>
              <a:t> Q, K, V, </a:t>
            </a:r>
            <a:r>
              <a:rPr lang="vi-VN" sz="2200">
                <a:solidFill>
                  <a:srgbClr val="424041"/>
                </a:solidFill>
                <a:latin typeface="Times New Roman" panose="02020603050405020304" pitchFamily="18" charset="0"/>
                <a:cs typeface="Times New Roman" panose="02020603050405020304" pitchFamily="18" charset="0"/>
              </a:rPr>
              <a:t> được gọi là các "đầu" (heads)</a:t>
            </a:r>
            <a:r>
              <a:rPr lang="en-US" sz="2200">
                <a:solidFill>
                  <a:srgbClr val="424041"/>
                </a:solidFill>
                <a:latin typeface="Times New Roman" panose="02020603050405020304" pitchFamily="18" charset="0"/>
                <a:cs typeface="Times New Roman" panose="02020603050405020304" pitchFamily="18" charset="0"/>
              </a:rPr>
              <a:t>.</a:t>
            </a:r>
          </a:p>
          <a:p>
            <a:r>
              <a:rPr lang="en-US" sz="2200">
                <a:solidFill>
                  <a:srgbClr val="424041"/>
                </a:solidFill>
                <a:latin typeface="Times New Roman" panose="02020603050405020304" pitchFamily="18" charset="0"/>
                <a:cs typeface="Times New Roman" panose="02020603050405020304" pitchFamily="18" charset="0"/>
              </a:rPr>
              <a:t>	</a:t>
            </a:r>
            <a:r>
              <a:rPr lang="en-US" sz="1800">
                <a:solidFill>
                  <a:srgbClr val="424041"/>
                </a:solidFill>
                <a:latin typeface="Times New Roman" panose="02020603050405020304" pitchFamily="18" charset="0"/>
                <a:cs typeface="Times New Roman" panose="02020603050405020304" pitchFamily="18" charset="0"/>
              </a:rPr>
              <a:t>Query Size = Embedding / Number of heads</a:t>
            </a:r>
            <a:endParaRPr lang="vi-VN">
              <a:solidFill>
                <a:srgbClr val="42404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398008" y="2954663"/>
            <a:ext cx="4831593" cy="1446550"/>
          </a:xfrm>
          <a:prstGeom prst="rect">
            <a:avLst/>
          </a:prstGeom>
          <a:noFill/>
        </p:spPr>
        <p:txBody>
          <a:bodyPr wrap="square" rtlCol="0">
            <a:spAutoFit/>
          </a:bodyPr>
          <a:lstStyle/>
          <a:p>
            <a:r>
              <a:rPr lang="en-US" sz="2200">
                <a:solidFill>
                  <a:schemeClr val="tx2">
                    <a:lumMod val="25000"/>
                  </a:schemeClr>
                </a:solidFill>
                <a:latin typeface="Times New Roman" panose="02020603050405020304" pitchFamily="18" charset="0"/>
                <a:cs typeface="Times New Roman" panose="02020603050405020304" pitchFamily="18" charset="0"/>
              </a:rPr>
              <a:t>Mục đích:</a:t>
            </a:r>
          </a:p>
          <a:p>
            <a:r>
              <a:rPr lang="en-US" sz="2200">
                <a:solidFill>
                  <a:schemeClr val="tx2">
                    <a:lumMod val="25000"/>
                  </a:schemeClr>
                </a:solidFill>
                <a:latin typeface="Times New Roman" panose="02020603050405020304" pitchFamily="18" charset="0"/>
                <a:cs typeface="Times New Roman" panose="02020603050405020304" pitchFamily="18" charset="0"/>
              </a:rPr>
              <a:t>- Giúp mô hình hiểu được nhiều mối quan hệ và sắc thái của từ đối với các từ khác trong câu. </a:t>
            </a:r>
            <a:endParaRPr lang="vi-VN" sz="2200">
              <a:solidFill>
                <a:schemeClr val="tx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4526464"/>
      </p:ext>
    </p:extLst>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44</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13" name="TextBox 12">
            <a:extLst>
              <a:ext uri="{FF2B5EF4-FFF2-40B4-BE49-F238E27FC236}">
                <a16:creationId xmlns:a16="http://schemas.microsoft.com/office/drawing/2014/main" id="{29985C4E-4735-ED7A-FEFE-1516E592D4A2}"/>
              </a:ext>
            </a:extLst>
          </p:cNvPr>
          <p:cNvSpPr txBox="1"/>
          <p:nvPr/>
        </p:nvSpPr>
        <p:spPr>
          <a:xfrm>
            <a:off x="-194988" y="4668608"/>
            <a:ext cx="3716112" cy="276999"/>
          </a:xfrm>
          <a:prstGeom prst="rect">
            <a:avLst/>
          </a:prstGeom>
          <a:noFill/>
        </p:spPr>
        <p:txBody>
          <a:bodyPr wrap="square" rtlCol="0">
            <a:spAutoFit/>
          </a:bodyPr>
          <a:lstStyle/>
          <a:p>
            <a:pPr algn="ctr"/>
            <a:r>
              <a:rPr lang="en-US" sz="1200">
                <a:solidFill>
                  <a:srgbClr val="FF0000"/>
                </a:solidFill>
                <a:latin typeface="Times New Roman" panose="02020603050405020304" pitchFamily="18" charset="0"/>
                <a:cs typeface="Times New Roman" panose="02020603050405020304" pitchFamily="18" charset="0"/>
              </a:rPr>
              <a:t>Nguồn: Attention is all you need (NIPS 2017)</a:t>
            </a:r>
          </a:p>
        </p:txBody>
      </p:sp>
      <p:sp>
        <p:nvSpPr>
          <p:cNvPr id="14" name="TextBox 13">
            <a:extLst>
              <a:ext uri="{FF2B5EF4-FFF2-40B4-BE49-F238E27FC236}">
                <a16:creationId xmlns:a16="http://schemas.microsoft.com/office/drawing/2014/main" id="{29985C4E-4735-ED7A-FEFE-1516E592D4A2}"/>
              </a:ext>
            </a:extLst>
          </p:cNvPr>
          <p:cNvSpPr txBox="1"/>
          <p:nvPr/>
        </p:nvSpPr>
        <p:spPr>
          <a:xfrm>
            <a:off x="54889" y="3976084"/>
            <a:ext cx="3304239"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2.3 Multi-Head Attention</a:t>
            </a:r>
          </a:p>
        </p:txBody>
      </p:sp>
      <p:sp>
        <p:nvSpPr>
          <p:cNvPr id="15" name="TextBox 14"/>
          <p:cNvSpPr txBox="1"/>
          <p:nvPr/>
        </p:nvSpPr>
        <p:spPr>
          <a:xfrm>
            <a:off x="914400" y="800227"/>
            <a:ext cx="4462818" cy="430887"/>
          </a:xfrm>
          <a:prstGeom prst="rect">
            <a:avLst/>
          </a:prstGeom>
          <a:noFill/>
        </p:spPr>
        <p:txBody>
          <a:bodyPr wrap="square" rtlCol="0">
            <a:spAutoFit/>
          </a:bodyPr>
          <a:lstStyle/>
          <a:p>
            <a:r>
              <a:rPr lang="vi-VN" sz="2200" b="1">
                <a:latin typeface="Times New Roman" panose="02020603050405020304" pitchFamily="18" charset="0"/>
                <a:cs typeface="Times New Roman" panose="02020603050405020304" pitchFamily="18" charset="0"/>
              </a:rPr>
              <a:t>Multi-Head Attention</a:t>
            </a:r>
          </a:p>
        </p:txBody>
      </p:sp>
      <p:pic>
        <p:nvPicPr>
          <p:cNvPr id="16" name="Picture 15" descr="A diagram of a graph&#10;&#10;Description automatically generated">
            <a:extLst>
              <a:ext uri="{FF2B5EF4-FFF2-40B4-BE49-F238E27FC236}">
                <a16:creationId xmlns:a16="http://schemas.microsoft.com/office/drawing/2014/main" id="{D3970A31-13ED-52CF-7F99-5E9C9EF37783}"/>
              </a:ext>
            </a:extLst>
          </p:cNvPr>
          <p:cNvPicPr>
            <a:picLocks noChangeAspect="1"/>
          </p:cNvPicPr>
          <p:nvPr/>
        </p:nvPicPr>
        <p:blipFill>
          <a:blip r:embed="rId2"/>
          <a:stretch>
            <a:fillRect/>
          </a:stretch>
        </p:blipFill>
        <p:spPr>
          <a:xfrm>
            <a:off x="709683" y="1306327"/>
            <a:ext cx="1946351" cy="2565646"/>
          </a:xfrm>
          <a:prstGeom prst="rect">
            <a:avLst/>
          </a:prstGeom>
        </p:spPr>
      </p:pic>
      <p:pic>
        <p:nvPicPr>
          <p:cNvPr id="17" name="Picture 16">
            <a:extLst>
              <a:ext uri="{FF2B5EF4-FFF2-40B4-BE49-F238E27FC236}">
                <a16:creationId xmlns:a16="http://schemas.microsoft.com/office/drawing/2014/main" id="{69D30567-832E-831D-F6AD-61DF60BE1D41}"/>
              </a:ext>
            </a:extLst>
          </p:cNvPr>
          <p:cNvPicPr>
            <a:picLocks noChangeAspect="1"/>
          </p:cNvPicPr>
          <p:nvPr/>
        </p:nvPicPr>
        <p:blipFill>
          <a:blip r:embed="rId3"/>
          <a:stretch>
            <a:fillRect/>
          </a:stretch>
        </p:blipFill>
        <p:spPr>
          <a:xfrm>
            <a:off x="2707200" y="1457874"/>
            <a:ext cx="6335155" cy="1723993"/>
          </a:xfrm>
          <a:prstGeom prst="rect">
            <a:avLst/>
          </a:prstGeom>
        </p:spPr>
      </p:pic>
    </p:spTree>
    <p:extLst>
      <p:ext uri="{BB962C8B-B14F-4D97-AF65-F5344CB8AC3E}">
        <p14:creationId xmlns:p14="http://schemas.microsoft.com/office/powerpoint/2010/main" val="3607913479"/>
      </p:ext>
    </p:extLst>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45</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13" name="TextBox 12">
            <a:extLst>
              <a:ext uri="{FF2B5EF4-FFF2-40B4-BE49-F238E27FC236}">
                <a16:creationId xmlns:a16="http://schemas.microsoft.com/office/drawing/2014/main" id="{29985C4E-4735-ED7A-FEFE-1516E592D4A2}"/>
              </a:ext>
            </a:extLst>
          </p:cNvPr>
          <p:cNvSpPr txBox="1"/>
          <p:nvPr/>
        </p:nvSpPr>
        <p:spPr>
          <a:xfrm>
            <a:off x="-194988" y="4668608"/>
            <a:ext cx="3716112" cy="276999"/>
          </a:xfrm>
          <a:prstGeom prst="rect">
            <a:avLst/>
          </a:prstGeom>
          <a:noFill/>
        </p:spPr>
        <p:txBody>
          <a:bodyPr wrap="square" rtlCol="0">
            <a:spAutoFit/>
          </a:bodyPr>
          <a:lstStyle/>
          <a:p>
            <a:pPr algn="ctr"/>
            <a:r>
              <a:rPr lang="en-US" sz="1200">
                <a:solidFill>
                  <a:srgbClr val="FF0000"/>
                </a:solidFill>
                <a:latin typeface="Times New Roman" panose="02020603050405020304" pitchFamily="18" charset="0"/>
                <a:cs typeface="Times New Roman" panose="02020603050405020304" pitchFamily="18" charset="0"/>
              </a:rPr>
              <a:t>Nguồn: Attention is all you need (NIPS 2017)</a:t>
            </a:r>
          </a:p>
        </p:txBody>
      </p:sp>
      <p:sp>
        <p:nvSpPr>
          <p:cNvPr id="14" name="TextBox 13">
            <a:extLst>
              <a:ext uri="{FF2B5EF4-FFF2-40B4-BE49-F238E27FC236}">
                <a16:creationId xmlns:a16="http://schemas.microsoft.com/office/drawing/2014/main" id="{29985C4E-4735-ED7A-FEFE-1516E592D4A2}"/>
              </a:ext>
            </a:extLst>
          </p:cNvPr>
          <p:cNvSpPr txBox="1"/>
          <p:nvPr/>
        </p:nvSpPr>
        <p:spPr>
          <a:xfrm>
            <a:off x="54889" y="3976084"/>
            <a:ext cx="3304239"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2.3 Multi-Head Attention</a:t>
            </a:r>
          </a:p>
        </p:txBody>
      </p:sp>
      <p:sp>
        <p:nvSpPr>
          <p:cNvPr id="15" name="TextBox 14"/>
          <p:cNvSpPr txBox="1"/>
          <p:nvPr/>
        </p:nvSpPr>
        <p:spPr>
          <a:xfrm>
            <a:off x="921224" y="800227"/>
            <a:ext cx="4455994" cy="430887"/>
          </a:xfrm>
          <a:prstGeom prst="rect">
            <a:avLst/>
          </a:prstGeom>
          <a:noFill/>
        </p:spPr>
        <p:txBody>
          <a:bodyPr wrap="square" rtlCol="0">
            <a:spAutoFit/>
          </a:bodyPr>
          <a:lstStyle/>
          <a:p>
            <a:r>
              <a:rPr lang="vi-VN" sz="2200">
                <a:latin typeface="Times New Roman" panose="02020603050405020304" pitchFamily="18" charset="0"/>
                <a:cs typeface="Times New Roman" panose="02020603050405020304" pitchFamily="18" charset="0"/>
              </a:rPr>
              <a:t>Multi-Head Attention</a:t>
            </a:r>
          </a:p>
        </p:txBody>
      </p:sp>
      <p:pic>
        <p:nvPicPr>
          <p:cNvPr id="16" name="Picture 15" descr="A diagram of a graph&#10;&#10;Description automatically generated">
            <a:extLst>
              <a:ext uri="{FF2B5EF4-FFF2-40B4-BE49-F238E27FC236}">
                <a16:creationId xmlns:a16="http://schemas.microsoft.com/office/drawing/2014/main" id="{D3970A31-13ED-52CF-7F99-5E9C9EF37783}"/>
              </a:ext>
            </a:extLst>
          </p:cNvPr>
          <p:cNvPicPr>
            <a:picLocks noChangeAspect="1"/>
          </p:cNvPicPr>
          <p:nvPr/>
        </p:nvPicPr>
        <p:blipFill>
          <a:blip r:embed="rId2"/>
          <a:stretch>
            <a:fillRect/>
          </a:stretch>
        </p:blipFill>
        <p:spPr>
          <a:xfrm>
            <a:off x="709683" y="1306327"/>
            <a:ext cx="1946351" cy="2565646"/>
          </a:xfrm>
          <a:prstGeom prst="rect">
            <a:avLst/>
          </a:prstGeom>
        </p:spPr>
      </p:pic>
      <p:sp>
        <p:nvSpPr>
          <p:cNvPr id="10" name="TextBox 9"/>
          <p:cNvSpPr txBox="1"/>
          <p:nvPr/>
        </p:nvSpPr>
        <p:spPr>
          <a:xfrm>
            <a:off x="3359128" y="3216776"/>
            <a:ext cx="5361791" cy="1446550"/>
          </a:xfrm>
          <a:prstGeom prst="rect">
            <a:avLst/>
          </a:prstGeom>
          <a:noFill/>
        </p:spPr>
        <p:txBody>
          <a:bodyPr wrap="square" rtlCol="0">
            <a:spAutoFit/>
          </a:bodyPr>
          <a:lstStyle/>
          <a:p>
            <a:r>
              <a:rPr lang="en-US" sz="2200">
                <a:solidFill>
                  <a:schemeClr val="tx2">
                    <a:lumMod val="25000"/>
                  </a:schemeClr>
                </a:solidFill>
                <a:latin typeface="Times New Roman" panose="02020603050405020304" pitchFamily="18" charset="0"/>
                <a:cs typeface="Times New Roman" panose="02020603050405020304" pitchFamily="18" charset="0"/>
              </a:rPr>
              <a:t>Mục đích:</a:t>
            </a:r>
          </a:p>
          <a:p>
            <a:r>
              <a:rPr lang="en-US" sz="2200">
                <a:solidFill>
                  <a:schemeClr val="tx2">
                    <a:lumMod val="25000"/>
                  </a:schemeClr>
                </a:solidFill>
                <a:latin typeface="Times New Roman" panose="02020603050405020304" pitchFamily="18" charset="0"/>
                <a:cs typeface="Times New Roman" panose="02020603050405020304" pitchFamily="18" charset="0"/>
              </a:rPr>
              <a:t>- Giúp mô hình hiểu được nhiều mối quan hệ và sắc thái của từ đối với các từ khác trong câu. </a:t>
            </a:r>
            <a:endParaRPr lang="vi-VN" sz="2200">
              <a:solidFill>
                <a:schemeClr val="tx2">
                  <a:lumMod val="25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789617" y="1306327"/>
            <a:ext cx="6226080" cy="1889924"/>
          </a:xfrm>
          <a:prstGeom prst="rect">
            <a:avLst/>
          </a:prstGeom>
        </p:spPr>
      </p:pic>
    </p:spTree>
    <p:extLst>
      <p:ext uri="{BB962C8B-B14F-4D97-AF65-F5344CB8AC3E}">
        <p14:creationId xmlns:p14="http://schemas.microsoft.com/office/powerpoint/2010/main" val="2323710983"/>
      </p:ext>
    </p:extLst>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46</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15" name="TextBox 14"/>
          <p:cNvSpPr txBox="1"/>
          <p:nvPr/>
        </p:nvSpPr>
        <p:spPr>
          <a:xfrm>
            <a:off x="954399" y="832964"/>
            <a:ext cx="6030971" cy="430887"/>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Position-wise Feed-Forward Networks(FFN)</a:t>
            </a:r>
          </a:p>
        </p:txBody>
      </p:sp>
      <p:sp>
        <p:nvSpPr>
          <p:cNvPr id="11" name="TextBox 10"/>
          <p:cNvSpPr txBox="1"/>
          <p:nvPr/>
        </p:nvSpPr>
        <p:spPr>
          <a:xfrm>
            <a:off x="954399" y="1517626"/>
            <a:ext cx="7268377" cy="2462213"/>
          </a:xfrm>
          <a:prstGeom prst="rect">
            <a:avLst/>
          </a:prstGeom>
          <a:noFill/>
        </p:spPr>
        <p:txBody>
          <a:bodyPr wrap="square" rtlCol="0">
            <a:spAutoFit/>
          </a:bodyPr>
          <a:lstStyle/>
          <a:p>
            <a:r>
              <a:rPr lang="pl-PL" sz="2200">
                <a:solidFill>
                  <a:srgbClr val="424041"/>
                </a:solidFill>
                <a:latin typeface="Times New Roman" panose="02020603050405020304" pitchFamily="18" charset="0"/>
                <a:cs typeface="Times New Roman" panose="02020603050405020304" pitchFamily="18" charset="0"/>
              </a:rPr>
              <a:t>FFN(x) = max(0, XW1 + b1)W2 + b2</a:t>
            </a:r>
            <a:endParaRPr lang="en-US" sz="2200">
              <a:solidFill>
                <a:srgbClr val="424041"/>
              </a:solidFill>
              <a:latin typeface="Times New Roman" panose="02020603050405020304" pitchFamily="18" charset="0"/>
              <a:cs typeface="Times New Roman" panose="02020603050405020304" pitchFamily="18" charset="0"/>
            </a:endParaRPr>
          </a:p>
          <a:p>
            <a:r>
              <a:rPr lang="en-US" sz="2200">
                <a:solidFill>
                  <a:srgbClr val="424041"/>
                </a:solidFill>
                <a:latin typeface="Times New Roman" panose="02020603050405020304" pitchFamily="18" charset="0"/>
                <a:cs typeface="Times New Roman" panose="02020603050405020304" pitchFamily="18" charset="0"/>
              </a:rPr>
              <a:t>Trong đó:</a:t>
            </a:r>
            <a:br>
              <a:rPr lang="en-US" sz="2200">
                <a:solidFill>
                  <a:srgbClr val="424041"/>
                </a:solidFill>
                <a:latin typeface="Times New Roman" panose="02020603050405020304" pitchFamily="18" charset="0"/>
                <a:cs typeface="Times New Roman" panose="02020603050405020304" pitchFamily="18" charset="0"/>
              </a:rPr>
            </a:br>
            <a:r>
              <a:rPr lang="en-US" sz="2200">
                <a:solidFill>
                  <a:srgbClr val="424041"/>
                </a:solidFill>
                <a:latin typeface="Times New Roman" panose="02020603050405020304" pitchFamily="18" charset="0"/>
                <a:cs typeface="Times New Roman" panose="02020603050405020304" pitchFamily="18" charset="0"/>
              </a:rPr>
              <a:t>	- X là đầu vào.</a:t>
            </a:r>
            <a:br>
              <a:rPr lang="en-US" sz="2200">
                <a:solidFill>
                  <a:srgbClr val="424041"/>
                </a:solidFill>
                <a:latin typeface="Times New Roman" panose="02020603050405020304" pitchFamily="18" charset="0"/>
                <a:cs typeface="Times New Roman" panose="02020603050405020304" pitchFamily="18" charset="0"/>
              </a:rPr>
            </a:br>
            <a:r>
              <a:rPr lang="en-US" sz="2200">
                <a:solidFill>
                  <a:srgbClr val="424041"/>
                </a:solidFill>
                <a:latin typeface="Times New Roman" panose="02020603050405020304" pitchFamily="18" charset="0"/>
                <a:cs typeface="Times New Roman" panose="02020603050405020304" pitchFamily="18" charset="0"/>
              </a:rPr>
              <a:t>	- W1 và b1 là trọng số và sai số của lớp ẩn.</a:t>
            </a:r>
            <a:br>
              <a:rPr lang="en-US" sz="2200">
                <a:solidFill>
                  <a:srgbClr val="424041"/>
                </a:solidFill>
                <a:latin typeface="Times New Roman" panose="02020603050405020304" pitchFamily="18" charset="0"/>
                <a:cs typeface="Times New Roman" panose="02020603050405020304" pitchFamily="18" charset="0"/>
              </a:rPr>
            </a:br>
            <a:r>
              <a:rPr lang="en-US" sz="2200">
                <a:solidFill>
                  <a:srgbClr val="424041"/>
                </a:solidFill>
                <a:latin typeface="Times New Roman" panose="02020603050405020304" pitchFamily="18" charset="0"/>
                <a:cs typeface="Times New Roman" panose="02020603050405020304" pitchFamily="18" charset="0"/>
              </a:rPr>
              <a:t>	- W2 và b2 là trọng số và sai số của lớp đầu ra.</a:t>
            </a:r>
            <a:br>
              <a:rPr lang="en-US" sz="2200">
                <a:solidFill>
                  <a:srgbClr val="424041"/>
                </a:solidFill>
                <a:latin typeface="Times New Roman" panose="02020603050405020304" pitchFamily="18" charset="0"/>
                <a:cs typeface="Times New Roman" panose="02020603050405020304" pitchFamily="18" charset="0"/>
              </a:rPr>
            </a:br>
            <a:r>
              <a:rPr lang="en-US" sz="2200">
                <a:solidFill>
                  <a:srgbClr val="424041"/>
                </a:solidFill>
                <a:latin typeface="Times New Roman" panose="02020603050405020304" pitchFamily="18" charset="0"/>
                <a:cs typeface="Times New Roman" panose="02020603050405020304" pitchFamily="18" charset="0"/>
              </a:rPr>
              <a:t>	- max(0, ...) biểu thị hàm ReLU (Rectified Linear Activation Function)</a:t>
            </a:r>
            <a:endParaRPr lang="vi-VN" sz="2200">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968594"/>
      </p:ext>
    </p:extLst>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47</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15" name="TextBox 14"/>
          <p:cNvSpPr txBox="1"/>
          <p:nvPr/>
        </p:nvSpPr>
        <p:spPr>
          <a:xfrm>
            <a:off x="934872" y="800227"/>
            <a:ext cx="5981937" cy="430887"/>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Position-wise Feed-Forward Networks(FFN)</a:t>
            </a:r>
          </a:p>
        </p:txBody>
      </p:sp>
      <p:sp>
        <p:nvSpPr>
          <p:cNvPr id="11" name="TextBox 10"/>
          <p:cNvSpPr txBox="1"/>
          <p:nvPr/>
        </p:nvSpPr>
        <p:spPr>
          <a:xfrm>
            <a:off x="934872" y="1484889"/>
            <a:ext cx="7308376" cy="2123658"/>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FFN bao gồm hai tầng linear (fully connected) để biến đổi dữ liệu đầu vào</a:t>
            </a:r>
            <a:r>
              <a:rPr lang="en-US" sz="2200">
                <a:solidFill>
                  <a:srgbClr val="424041"/>
                </a:solidFill>
                <a:latin typeface="Times New Roman" panose="02020603050405020304" pitchFamily="18" charset="0"/>
                <a:cs typeface="Times New Roman" panose="02020603050405020304" pitchFamily="18" charset="0"/>
              </a:rPr>
              <a:t>:</a:t>
            </a:r>
            <a:endParaRPr lang="vi-VN" sz="2200">
              <a:solidFill>
                <a:srgbClr val="424041"/>
              </a:solidFill>
              <a:latin typeface="Times New Roman" panose="02020603050405020304" pitchFamily="18" charset="0"/>
              <a:cs typeface="Times New Roman" panose="02020603050405020304" pitchFamily="18" charset="0"/>
            </a:endParaRPr>
          </a:p>
          <a:p>
            <a:r>
              <a:rPr lang="en-US" sz="2200">
                <a:solidFill>
                  <a:srgbClr val="424041"/>
                </a:solidFill>
                <a:latin typeface="Times New Roman" panose="02020603050405020304" pitchFamily="18" charset="0"/>
                <a:cs typeface="Times New Roman" panose="02020603050405020304" pitchFamily="18" charset="0"/>
              </a:rPr>
              <a:t>	- </a:t>
            </a:r>
            <a:r>
              <a:rPr lang="vi-VN" sz="2200">
                <a:solidFill>
                  <a:srgbClr val="424041"/>
                </a:solidFill>
                <a:latin typeface="Times New Roman" panose="02020603050405020304" pitchFamily="18" charset="0"/>
                <a:cs typeface="Times New Roman" panose="02020603050405020304" pitchFamily="18" charset="0"/>
              </a:rPr>
              <a:t>Tầng đầu tiên mở rộng kích thước đầu vào từ dmodel = 512 lên một kích thước lớn hơn là dff = 2048</a:t>
            </a:r>
            <a:endParaRPr lang="en-US" sz="2200">
              <a:solidFill>
                <a:srgbClr val="424041"/>
              </a:solidFill>
              <a:latin typeface="Times New Roman" panose="02020603050405020304" pitchFamily="18" charset="0"/>
              <a:cs typeface="Times New Roman" panose="02020603050405020304" pitchFamily="18" charset="0"/>
            </a:endParaRPr>
          </a:p>
          <a:p>
            <a:r>
              <a:rPr lang="en-US" sz="2200">
                <a:solidFill>
                  <a:srgbClr val="424041"/>
                </a:solidFill>
                <a:latin typeface="Times New Roman" panose="02020603050405020304" pitchFamily="18" charset="0"/>
                <a:cs typeface="Times New Roman" panose="02020603050405020304" pitchFamily="18" charset="0"/>
              </a:rPr>
              <a:t>	- </a:t>
            </a:r>
            <a:r>
              <a:rPr lang="vi-VN" sz="2200">
                <a:solidFill>
                  <a:srgbClr val="424041"/>
                </a:solidFill>
                <a:latin typeface="Times New Roman" panose="02020603050405020304" pitchFamily="18" charset="0"/>
                <a:cs typeface="Times New Roman" panose="02020603050405020304" pitchFamily="18" charset="0"/>
              </a:rPr>
              <a:t>Tầng thứ hai ánh xạ lại về kích thước ban đầu dmode</a:t>
            </a:r>
            <a:r>
              <a:rPr lang="en-US" sz="2200">
                <a:solidFill>
                  <a:srgbClr val="424041"/>
                </a:solidFill>
                <a:latin typeface="Times New Roman" panose="02020603050405020304" pitchFamily="18" charset="0"/>
                <a:cs typeface="Times New Roman" panose="02020603050405020304" pitchFamily="18" charset="0"/>
              </a:rPr>
              <a:t>= 512</a:t>
            </a:r>
            <a:endParaRPr lang="vi-VN" sz="2200">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456046"/>
      </p:ext>
    </p:extLst>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48</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15" name="TextBox 14"/>
          <p:cNvSpPr txBox="1"/>
          <p:nvPr/>
        </p:nvSpPr>
        <p:spPr>
          <a:xfrm>
            <a:off x="914400" y="800227"/>
            <a:ext cx="5996748" cy="430887"/>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Position-wise Feed-Forward Networks(FFN)</a:t>
            </a:r>
          </a:p>
        </p:txBody>
      </p:sp>
      <p:sp>
        <p:nvSpPr>
          <p:cNvPr id="11" name="TextBox 10"/>
          <p:cNvSpPr txBox="1"/>
          <p:nvPr/>
        </p:nvSpPr>
        <p:spPr>
          <a:xfrm>
            <a:off x="914400" y="1484889"/>
            <a:ext cx="7322023" cy="2462213"/>
          </a:xfrm>
          <a:prstGeom prst="rect">
            <a:avLst/>
          </a:prstGeom>
          <a:noFill/>
        </p:spPr>
        <p:txBody>
          <a:bodyPr wrap="square" rtlCol="0">
            <a:spAutoFit/>
          </a:bodyPr>
          <a:lstStyle/>
          <a:p>
            <a:pPr marL="342900" indent="-342900">
              <a:buFontTx/>
              <a:buChar char="-"/>
            </a:pPr>
            <a:r>
              <a:rPr lang="vi-VN" sz="2200">
                <a:solidFill>
                  <a:srgbClr val="424041"/>
                </a:solidFill>
                <a:latin typeface="Times New Roman" panose="02020603050405020304" pitchFamily="18" charset="0"/>
                <a:cs typeface="Times New Roman" panose="02020603050405020304" pitchFamily="18" charset="0"/>
              </a:rPr>
              <a:t>Tất các các vector của từ sẽ được chuyển vào lớp đầu vào </a:t>
            </a:r>
            <a:r>
              <a:rPr lang="vi-VN" sz="2200">
                <a:solidFill>
                  <a:srgbClr val="FF0000"/>
                </a:solidFill>
                <a:latin typeface="Times New Roman" panose="02020603050405020304" pitchFamily="18" charset="0"/>
                <a:cs typeface="Times New Roman" panose="02020603050405020304" pitchFamily="18" charset="0"/>
              </a:rPr>
              <a:t>cùng một lúc</a:t>
            </a:r>
            <a:r>
              <a:rPr lang="vi-VN" sz="2200">
                <a:solidFill>
                  <a:srgbClr val="424041"/>
                </a:solidFill>
                <a:latin typeface="Times New Roman" panose="02020603050405020304" pitchFamily="18" charset="0"/>
                <a:cs typeface="Times New Roman" panose="02020603050405020304" pitchFamily="18" charset="0"/>
              </a:rPr>
              <a:t>, mô hình không thể nhận diện được </a:t>
            </a:r>
            <a:r>
              <a:rPr lang="vi-VN" sz="2200">
                <a:solidFill>
                  <a:srgbClr val="FF0000"/>
                </a:solidFill>
                <a:latin typeface="Times New Roman" panose="02020603050405020304" pitchFamily="18" charset="0"/>
                <a:cs typeface="Times New Roman" panose="02020603050405020304" pitchFamily="18" charset="0"/>
              </a:rPr>
              <a:t>thứ tự </a:t>
            </a:r>
            <a:r>
              <a:rPr lang="vi-VN" sz="2200">
                <a:solidFill>
                  <a:srgbClr val="424041"/>
                </a:solidFill>
                <a:latin typeface="Times New Roman" panose="02020603050405020304" pitchFamily="18" charset="0"/>
                <a:cs typeface="Times New Roman" panose="02020603050405020304" pitchFamily="18" charset="0"/>
              </a:rPr>
              <a:t>của chuổi đầu vào</a:t>
            </a:r>
            <a:r>
              <a:rPr lang="en-US" sz="2200">
                <a:solidFill>
                  <a:srgbClr val="424041"/>
                </a:solidFill>
                <a:latin typeface="Times New Roman" panose="02020603050405020304" pitchFamily="18" charset="0"/>
                <a:cs typeface="Times New Roman" panose="02020603050405020304" pitchFamily="18" charset="0"/>
              </a:rPr>
              <a:t>.</a:t>
            </a:r>
          </a:p>
          <a:p>
            <a:pPr marL="342900" indent="-342900">
              <a:buFontTx/>
              <a:buChar char="-"/>
            </a:pPr>
            <a:endParaRPr lang="vi-VN" sz="2200">
              <a:solidFill>
                <a:srgbClr val="424041"/>
              </a:solidFill>
              <a:latin typeface="Times New Roman" panose="02020603050405020304" pitchFamily="18" charset="0"/>
              <a:cs typeface="Times New Roman" panose="02020603050405020304" pitchFamily="18" charset="0"/>
            </a:endParaRPr>
          </a:p>
          <a:p>
            <a:r>
              <a:rPr lang="vi-VN" sz="2200">
                <a:solidFill>
                  <a:srgbClr val="424041"/>
                </a:solidFill>
                <a:latin typeface="Times New Roman" panose="02020603050405020304" pitchFamily="18" charset="0"/>
                <a:cs typeface="Times New Roman" panose="02020603050405020304" pitchFamily="18" charset="0"/>
              </a:rPr>
              <a:t>=&gt; Yêu cầu cần phải </a:t>
            </a:r>
            <a:r>
              <a:rPr lang="vi-VN" sz="2200">
                <a:solidFill>
                  <a:srgbClr val="FF0000"/>
                </a:solidFill>
                <a:latin typeface="Times New Roman" panose="02020603050405020304" pitchFamily="18" charset="0"/>
                <a:cs typeface="Times New Roman" panose="02020603050405020304" pitchFamily="18" charset="0"/>
              </a:rPr>
              <a:t>chèn thông tin về vị trí </a:t>
            </a:r>
            <a:r>
              <a:rPr lang="vi-VN" sz="2200">
                <a:solidFill>
                  <a:srgbClr val="424041"/>
                </a:solidFill>
                <a:latin typeface="Times New Roman" panose="02020603050405020304" pitchFamily="18" charset="0"/>
                <a:cs typeface="Times New Roman" panose="02020603050405020304" pitchFamily="18" charset="0"/>
              </a:rPr>
              <a:t>của các token để mô hình có thể biết trong quá trình tính toán.</a:t>
            </a:r>
          </a:p>
          <a:p>
            <a:endParaRPr lang="vi-VN" sz="2200">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805841"/>
      </p:ext>
    </p:extLst>
  </p:cSld>
  <p:clrMapOvr>
    <a:masterClrMapping/>
  </p:clrMapOvr>
  <p:transition spd="med">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49</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15" name="TextBox 14"/>
          <p:cNvSpPr txBox="1"/>
          <p:nvPr/>
        </p:nvSpPr>
        <p:spPr>
          <a:xfrm>
            <a:off x="921224" y="800227"/>
            <a:ext cx="5914080" cy="430887"/>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Position-wise Feed-Forward Networks(FFN)</a:t>
            </a:r>
          </a:p>
        </p:txBody>
      </p:sp>
      <p:sp>
        <p:nvSpPr>
          <p:cNvPr id="11" name="TextBox 10"/>
          <p:cNvSpPr txBox="1"/>
          <p:nvPr/>
        </p:nvSpPr>
        <p:spPr>
          <a:xfrm>
            <a:off x="1017516" y="1484889"/>
            <a:ext cx="7127503" cy="769441"/>
          </a:xfrm>
          <a:prstGeom prst="rect">
            <a:avLst/>
          </a:prstGeom>
          <a:noFill/>
        </p:spPr>
        <p:txBody>
          <a:bodyPr wrap="square" rtlCol="0">
            <a:spAutoFit/>
          </a:bodyPr>
          <a:lstStyle/>
          <a:p>
            <a:pPr marL="342900" indent="-342900">
              <a:buFont typeface="Arial" panose="020B0604020202020204" pitchFamily="34" charset="0"/>
              <a:buChar char="•"/>
            </a:pPr>
            <a:r>
              <a:rPr lang="vi-VN" sz="2200">
                <a:solidFill>
                  <a:srgbClr val="424041"/>
                </a:solidFill>
                <a:latin typeface="Times New Roman" panose="02020603050405020304" pitchFamily="18" charset="0"/>
                <a:cs typeface="Times New Roman" panose="02020603050405020304" pitchFamily="18" charset="0"/>
              </a:rPr>
              <a:t>Để làm được điều này, Positional Encoding (PE) đã ra đời.</a:t>
            </a:r>
          </a:p>
          <a:p>
            <a:endParaRPr lang="vi-VN" sz="2200">
              <a:solidFill>
                <a:srgbClr val="42404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314D6F2-6419-03C8-2483-9AE8191D7707}"/>
              </a:ext>
            </a:extLst>
          </p:cNvPr>
          <p:cNvPicPr>
            <a:picLocks noChangeAspect="1"/>
          </p:cNvPicPr>
          <p:nvPr/>
        </p:nvPicPr>
        <p:blipFill>
          <a:blip r:embed="rId2"/>
          <a:stretch>
            <a:fillRect/>
          </a:stretch>
        </p:blipFill>
        <p:spPr>
          <a:xfrm>
            <a:off x="2770495" y="1915776"/>
            <a:ext cx="3528573" cy="1731914"/>
          </a:xfrm>
          <a:prstGeom prst="rect">
            <a:avLst/>
          </a:prstGeom>
        </p:spPr>
      </p:pic>
      <p:sp>
        <p:nvSpPr>
          <p:cNvPr id="7" name="TextBox 6"/>
          <p:cNvSpPr txBox="1"/>
          <p:nvPr/>
        </p:nvSpPr>
        <p:spPr>
          <a:xfrm>
            <a:off x="1017516" y="3506324"/>
            <a:ext cx="7218510" cy="1446550"/>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 Trong đó: </a:t>
            </a:r>
            <a:endParaRPr lang="en-US" sz="2200">
              <a:solidFill>
                <a:srgbClr val="424041"/>
              </a:solidFill>
              <a:latin typeface="Times New Roman" panose="02020603050405020304" pitchFamily="18" charset="0"/>
              <a:cs typeface="Times New Roman" panose="02020603050405020304" pitchFamily="18" charset="0"/>
            </a:endParaRPr>
          </a:p>
          <a:p>
            <a:r>
              <a:rPr lang="en-US" sz="2200">
                <a:solidFill>
                  <a:srgbClr val="424041"/>
                </a:solidFill>
                <a:latin typeface="Times New Roman" panose="02020603050405020304" pitchFamily="18" charset="0"/>
                <a:cs typeface="Times New Roman" panose="02020603050405020304" pitchFamily="18" charset="0"/>
              </a:rPr>
              <a:t>	- </a:t>
            </a:r>
            <a:r>
              <a:rPr lang="vi-VN" sz="2200">
                <a:solidFill>
                  <a:srgbClr val="424041"/>
                </a:solidFill>
                <a:latin typeface="Times New Roman" panose="02020603050405020304" pitchFamily="18" charset="0"/>
                <a:cs typeface="Times New Roman" panose="02020603050405020304" pitchFamily="18" charset="0"/>
              </a:rPr>
              <a:t>pos là vị trí của từ trong câu và  i là chiều của embedding.</a:t>
            </a:r>
          </a:p>
          <a:p>
            <a:endParaRPr lang="vi-VN" sz="2200">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2593036"/>
      </p:ext>
    </p:extLst>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62;p30"/>
          <p:cNvSpPr txBox="1">
            <a:spLocks noGrp="1"/>
          </p:cNvSpPr>
          <p:nvPr>
            <p:ph type="ctrTitle"/>
          </p:nvPr>
        </p:nvSpPr>
        <p:spPr>
          <a:xfrm>
            <a:off x="4414225" y="200000"/>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6000">
                <a:latin typeface="Times New Roman" panose="02020603050405020304" pitchFamily="18" charset="0"/>
                <a:cs typeface="Times New Roman" panose="02020603050405020304" pitchFamily="18" charset="0"/>
              </a:rPr>
              <a:t>Lời Mở Đầu</a:t>
            </a:r>
            <a:endParaRPr sz="6000">
              <a:latin typeface="Times New Roman" panose="02020603050405020304" pitchFamily="18" charset="0"/>
              <a:cs typeface="Times New Roman" panose="02020603050405020304" pitchFamily="18" charset="0"/>
            </a:endParaRPr>
          </a:p>
        </p:txBody>
      </p:sp>
      <p:sp>
        <p:nvSpPr>
          <p:cNvPr id="21" name="Google Shape;170;p31"/>
          <p:cNvSpPr txBox="1">
            <a:spLocks/>
          </p:cNvSpPr>
          <p:nvPr/>
        </p:nvSpPr>
        <p:spPr>
          <a:xfrm>
            <a:off x="921224" y="1233714"/>
            <a:ext cx="4797188" cy="27097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marL="0" indent="0" algn="l">
              <a:spcAft>
                <a:spcPts val="1600"/>
              </a:spcAft>
            </a:pPr>
            <a:r>
              <a:rPr lang="vi-VN" sz="2200">
                <a:latin typeface="Times New Roman" panose="02020603050405020304" pitchFamily="18" charset="0"/>
                <a:cs typeface="Times New Roman" panose="02020603050405020304" pitchFamily="18" charset="0"/>
              </a:rPr>
              <a:t>Sự phát triển của các mô hình học sâu cùng với sự thành công của Chat GPT mở ra bước đột phá mới trong lĩnh vực xử lý ngôn ngữ tự nhiên.</a:t>
            </a:r>
          </a:p>
          <a:p>
            <a:pPr marL="0" indent="0" algn="l">
              <a:spcAft>
                <a:spcPts val="1600"/>
              </a:spcAft>
            </a:pPr>
            <a:r>
              <a:rPr lang="vi-VN" sz="2200">
                <a:latin typeface="Times New Roman" panose="02020603050405020304" pitchFamily="18" charset="0"/>
                <a:cs typeface="Times New Roman" panose="02020603050405020304" pitchFamily="18" charset="0"/>
              </a:rPr>
              <a:t>Việc đào tạo một mô hình hiểu ngôn ngữ đã </a:t>
            </a:r>
            <a:r>
              <a:rPr lang="en-US" sz="2200">
                <a:latin typeface="Times New Roman" panose="02020603050405020304" pitchFamily="18" charset="0"/>
                <a:cs typeface="Times New Roman" panose="02020603050405020304" pitchFamily="18" charset="0"/>
              </a:rPr>
              <a:t>trở nên </a:t>
            </a:r>
            <a:r>
              <a:rPr lang="vi-VN" sz="2200">
                <a:latin typeface="Times New Roman" panose="02020603050405020304" pitchFamily="18" charset="0"/>
                <a:cs typeface="Times New Roman" panose="02020603050405020304" pitchFamily="18" charset="0"/>
              </a:rPr>
              <a:t>dễ dàng hơn trước</a:t>
            </a:r>
          </a:p>
        </p:txBody>
      </p:sp>
      <p:pic>
        <p:nvPicPr>
          <p:cNvPr id="2050" name="Picture 2" descr="Deep Neural Networks |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8869" y="123371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tGPT Logo And Symbol, Meaning, History, PNG, Bran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757" y="3004754"/>
            <a:ext cx="3019463" cy="16984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8C7D1D-C5BA-312C-E07C-AC16E617C67E}"/>
              </a:ext>
            </a:extLst>
          </p:cNvPr>
          <p:cNvSpPr txBox="1"/>
          <p:nvPr/>
        </p:nvSpPr>
        <p:spPr>
          <a:xfrm>
            <a:off x="8567696" y="4443464"/>
            <a:ext cx="591671" cy="584775"/>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2017123998"/>
      </p:ext>
    </p:extLst>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50</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.1 Mô hình Transformer</a:t>
            </a:r>
          </a:p>
        </p:txBody>
      </p:sp>
      <p:sp>
        <p:nvSpPr>
          <p:cNvPr id="15" name="TextBox 14"/>
          <p:cNvSpPr txBox="1"/>
          <p:nvPr/>
        </p:nvSpPr>
        <p:spPr>
          <a:xfrm>
            <a:off x="907576" y="800227"/>
            <a:ext cx="5997909" cy="430887"/>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Position-wise Feed-Forward Networks(FFN)</a:t>
            </a:r>
          </a:p>
        </p:txBody>
      </p:sp>
      <p:sp>
        <p:nvSpPr>
          <p:cNvPr id="11" name="TextBox 10"/>
          <p:cNvSpPr txBox="1"/>
          <p:nvPr/>
        </p:nvSpPr>
        <p:spPr>
          <a:xfrm>
            <a:off x="1001068" y="1484889"/>
            <a:ext cx="7228532" cy="430887"/>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 Ví dụ:</a:t>
            </a:r>
          </a:p>
        </p:txBody>
      </p:sp>
      <p:pic>
        <p:nvPicPr>
          <p:cNvPr id="9" name="Picture 8">
            <a:extLst>
              <a:ext uri="{FF2B5EF4-FFF2-40B4-BE49-F238E27FC236}">
                <a16:creationId xmlns:a16="http://schemas.microsoft.com/office/drawing/2014/main" id="{FD3D4B85-63B5-4EBF-DC52-EEE499564398}"/>
              </a:ext>
            </a:extLst>
          </p:cNvPr>
          <p:cNvPicPr>
            <a:picLocks noChangeAspect="1"/>
          </p:cNvPicPr>
          <p:nvPr/>
        </p:nvPicPr>
        <p:blipFill>
          <a:blip r:embed="rId2"/>
          <a:stretch>
            <a:fillRect/>
          </a:stretch>
        </p:blipFill>
        <p:spPr>
          <a:xfrm>
            <a:off x="753078" y="1915776"/>
            <a:ext cx="7908323" cy="2489657"/>
          </a:xfrm>
          <a:prstGeom prst="rect">
            <a:avLst/>
          </a:prstGeom>
        </p:spPr>
      </p:pic>
    </p:spTree>
    <p:extLst>
      <p:ext uri="{BB962C8B-B14F-4D97-AF65-F5344CB8AC3E}">
        <p14:creationId xmlns:p14="http://schemas.microsoft.com/office/powerpoint/2010/main" val="1942399957"/>
      </p:ext>
    </p:extLst>
  </p:cSld>
  <p:clrMapOvr>
    <a:masterClrMapping/>
  </p:clrMapOvr>
  <p:transition spd="med">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51</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79204" y="746291"/>
            <a:ext cx="8510662" cy="7617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a:solidFill>
                  <a:schemeClr val="tx2">
                    <a:lumMod val="25000"/>
                  </a:schemeClr>
                </a:solidFill>
                <a:latin typeface="Times New Roman" panose="02020603050405020304" pitchFamily="18" charset="0"/>
                <a:cs typeface="Times New Roman" panose="02020603050405020304" pitchFamily="18" charset="0"/>
              </a:rPr>
              <a:t>2</a:t>
            </a:r>
            <a:r>
              <a:rPr lang="vi-VN">
                <a:solidFill>
                  <a:schemeClr val="tx2">
                    <a:lumMod val="25000"/>
                  </a:schemeClr>
                </a:solidFill>
                <a:latin typeface="Times New Roman" panose="02020603050405020304" pitchFamily="18" charset="0"/>
                <a:cs typeface="Times New Roman" panose="02020603050405020304" pitchFamily="18" charset="0"/>
              </a:rPr>
              <a:t>.2 Mô hình BERT</a:t>
            </a:r>
          </a:p>
        </p:txBody>
      </p:sp>
    </p:spTree>
    <p:extLst>
      <p:ext uri="{BB962C8B-B14F-4D97-AF65-F5344CB8AC3E}">
        <p14:creationId xmlns:p14="http://schemas.microsoft.com/office/powerpoint/2010/main" val="3604506114"/>
      </p:ext>
    </p:extLst>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52</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.2 Mô hình BERT</a:t>
            </a:r>
          </a:p>
        </p:txBody>
      </p:sp>
      <p:sp>
        <p:nvSpPr>
          <p:cNvPr id="15" name="TextBox 14"/>
          <p:cNvSpPr txBox="1"/>
          <p:nvPr/>
        </p:nvSpPr>
        <p:spPr>
          <a:xfrm>
            <a:off x="914400" y="800227"/>
            <a:ext cx="7308376" cy="1446550"/>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 BERT là một kiến trúc mô hình mới cho lớp bài toán Language Representation được công bố vào tháng 11 năm 2018 bởi nhóm tác giả đến từ Google, bao gồm Jacob Devlin, Ming-Wei Chang, Kenton Lee và Kristina Toutanova.</a:t>
            </a:r>
          </a:p>
        </p:txBody>
      </p:sp>
    </p:spTree>
    <p:extLst>
      <p:ext uri="{BB962C8B-B14F-4D97-AF65-F5344CB8AC3E}">
        <p14:creationId xmlns:p14="http://schemas.microsoft.com/office/powerpoint/2010/main" val="2248283632"/>
      </p:ext>
    </p:extLst>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53</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.2 Mô hình BERT</a:t>
            </a:r>
          </a:p>
        </p:txBody>
      </p:sp>
      <p:pic>
        <p:nvPicPr>
          <p:cNvPr id="6" name="Picture 5" descr="A diagram of a computer program&#10;&#10;Description automatically generated">
            <a:extLst>
              <a:ext uri="{FF2B5EF4-FFF2-40B4-BE49-F238E27FC236}">
                <a16:creationId xmlns:a16="http://schemas.microsoft.com/office/drawing/2014/main" id="{B10512BD-761C-EBC1-160E-B0DA9E3E7DA4}"/>
              </a:ext>
            </a:extLst>
          </p:cNvPr>
          <p:cNvPicPr>
            <a:picLocks noChangeAspect="1"/>
          </p:cNvPicPr>
          <p:nvPr/>
        </p:nvPicPr>
        <p:blipFill>
          <a:blip r:embed="rId2"/>
          <a:stretch>
            <a:fillRect/>
          </a:stretch>
        </p:blipFill>
        <p:spPr>
          <a:xfrm>
            <a:off x="2769586" y="702861"/>
            <a:ext cx="4102062" cy="3979430"/>
          </a:xfrm>
          <a:prstGeom prst="rect">
            <a:avLst/>
          </a:prstGeom>
        </p:spPr>
      </p:pic>
      <p:sp>
        <p:nvSpPr>
          <p:cNvPr id="7" name="TextBox 6">
            <a:extLst>
              <a:ext uri="{FF2B5EF4-FFF2-40B4-BE49-F238E27FC236}">
                <a16:creationId xmlns:a16="http://schemas.microsoft.com/office/drawing/2014/main" id="{29985C4E-4735-ED7A-FEFE-1516E592D4A2}"/>
              </a:ext>
            </a:extLst>
          </p:cNvPr>
          <p:cNvSpPr txBox="1"/>
          <p:nvPr/>
        </p:nvSpPr>
        <p:spPr>
          <a:xfrm>
            <a:off x="1804710" y="4682291"/>
            <a:ext cx="6031813"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2.4: BERT tạo ra vector cho từng từ dựa trên ngữ cảnh của câu</a:t>
            </a:r>
          </a:p>
        </p:txBody>
      </p:sp>
    </p:spTree>
    <p:extLst>
      <p:ext uri="{BB962C8B-B14F-4D97-AF65-F5344CB8AC3E}">
        <p14:creationId xmlns:p14="http://schemas.microsoft.com/office/powerpoint/2010/main" val="1730224806"/>
      </p:ext>
    </p:extLst>
  </p:cSld>
  <p:clrMapOvr>
    <a:masterClrMapping/>
  </p:clrMapOvr>
  <p:transition spd="med">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54</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.2 Mô hình BERT</a:t>
            </a:r>
          </a:p>
        </p:txBody>
      </p:sp>
      <p:sp>
        <p:nvSpPr>
          <p:cNvPr id="7" name="TextBox 6">
            <a:extLst>
              <a:ext uri="{FF2B5EF4-FFF2-40B4-BE49-F238E27FC236}">
                <a16:creationId xmlns:a16="http://schemas.microsoft.com/office/drawing/2014/main" id="{29985C4E-4735-ED7A-FEFE-1516E592D4A2}"/>
              </a:ext>
            </a:extLst>
          </p:cNvPr>
          <p:cNvSpPr txBox="1"/>
          <p:nvPr/>
        </p:nvSpPr>
        <p:spPr>
          <a:xfrm>
            <a:off x="1691333" y="2955849"/>
            <a:ext cx="6031813"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2.5: Sự khác nhau giữa BERT, OpenAI GPT, ELMo</a:t>
            </a:r>
          </a:p>
        </p:txBody>
      </p:sp>
      <p:pic>
        <p:nvPicPr>
          <p:cNvPr id="9" name="Picture 8" descr="A diagram of a diagram&#10;&#10;Description automatically generated">
            <a:extLst>
              <a:ext uri="{FF2B5EF4-FFF2-40B4-BE49-F238E27FC236}">
                <a16:creationId xmlns:a16="http://schemas.microsoft.com/office/drawing/2014/main" id="{2DFAB0A1-D193-1265-4EF7-4AB6D35DF09D}"/>
              </a:ext>
            </a:extLst>
          </p:cNvPr>
          <p:cNvPicPr>
            <a:picLocks noChangeAspect="1"/>
          </p:cNvPicPr>
          <p:nvPr/>
        </p:nvPicPr>
        <p:blipFill>
          <a:blip r:embed="rId2"/>
          <a:stretch>
            <a:fillRect/>
          </a:stretch>
        </p:blipFill>
        <p:spPr>
          <a:xfrm>
            <a:off x="15368" y="800227"/>
            <a:ext cx="9144000" cy="2098372"/>
          </a:xfrm>
          <a:prstGeom prst="rect">
            <a:avLst/>
          </a:prstGeom>
        </p:spPr>
      </p:pic>
    </p:spTree>
    <p:extLst>
      <p:ext uri="{BB962C8B-B14F-4D97-AF65-F5344CB8AC3E}">
        <p14:creationId xmlns:p14="http://schemas.microsoft.com/office/powerpoint/2010/main" val="729485234"/>
      </p:ext>
    </p:extLst>
  </p:cSld>
  <p:clrMapOvr>
    <a:masterClrMapping/>
  </p:clrMapOvr>
  <p:transition spd="med">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55</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.2 Mô hình BERT</a:t>
            </a:r>
          </a:p>
        </p:txBody>
      </p:sp>
      <p:pic>
        <p:nvPicPr>
          <p:cNvPr id="6" name="Picture 5" descr="A diagram of a diagram&#10;&#10;Description automatically generated">
            <a:extLst>
              <a:ext uri="{FF2B5EF4-FFF2-40B4-BE49-F238E27FC236}">
                <a16:creationId xmlns:a16="http://schemas.microsoft.com/office/drawing/2014/main" id="{2DFAB0A1-D193-1265-4EF7-4AB6D35DF09D}"/>
              </a:ext>
            </a:extLst>
          </p:cNvPr>
          <p:cNvPicPr>
            <a:picLocks noChangeAspect="1"/>
          </p:cNvPicPr>
          <p:nvPr/>
        </p:nvPicPr>
        <p:blipFill rotWithShape="1">
          <a:blip r:embed="rId2"/>
          <a:srcRect l="51922"/>
          <a:stretch/>
        </p:blipFill>
        <p:spPr>
          <a:xfrm>
            <a:off x="4299045" y="800227"/>
            <a:ext cx="4036705" cy="2098372"/>
          </a:xfrm>
          <a:prstGeom prst="rect">
            <a:avLst/>
          </a:prstGeom>
        </p:spPr>
      </p:pic>
      <p:pic>
        <p:nvPicPr>
          <p:cNvPr id="10" name="Picture 9" descr="A diagram of a diagram&#10;&#10;Description automatically generated">
            <a:extLst>
              <a:ext uri="{FF2B5EF4-FFF2-40B4-BE49-F238E27FC236}">
                <a16:creationId xmlns:a16="http://schemas.microsoft.com/office/drawing/2014/main" id="{2DFAB0A1-D193-1265-4EF7-4AB6D35DF09D}"/>
              </a:ext>
            </a:extLst>
          </p:cNvPr>
          <p:cNvPicPr>
            <a:picLocks noChangeAspect="1"/>
          </p:cNvPicPr>
          <p:nvPr/>
        </p:nvPicPr>
        <p:blipFill rotWithShape="1">
          <a:blip r:embed="rId2"/>
          <a:srcRect l="26567" r="48209"/>
          <a:stretch/>
        </p:blipFill>
        <p:spPr>
          <a:xfrm>
            <a:off x="894693" y="891724"/>
            <a:ext cx="2306473" cy="2098372"/>
          </a:xfrm>
          <a:prstGeom prst="rect">
            <a:avLst/>
          </a:prstGeom>
        </p:spPr>
      </p:pic>
      <p:sp>
        <p:nvSpPr>
          <p:cNvPr id="11" name="TextBox 10"/>
          <p:cNvSpPr txBox="1"/>
          <p:nvPr/>
        </p:nvSpPr>
        <p:spPr>
          <a:xfrm>
            <a:off x="894693" y="3081594"/>
            <a:ext cx="3138220" cy="1785104"/>
          </a:xfrm>
          <a:prstGeom prst="rect">
            <a:avLst/>
          </a:prstGeom>
          <a:noFill/>
        </p:spPr>
        <p:txBody>
          <a:bodyPr wrap="square" rtlCol="0">
            <a:spAutoFit/>
          </a:bodyPr>
          <a:lstStyle/>
          <a:p>
            <a:pPr algn="just"/>
            <a:r>
              <a:rPr lang="en-US" sz="2200">
                <a:solidFill>
                  <a:srgbClr val="FF0000"/>
                </a:solidFill>
                <a:latin typeface="Times New Roman" panose="02020603050405020304" pitchFamily="18" charset="0"/>
                <a:cs typeface="Times New Roman" panose="02020603050405020304" pitchFamily="18" charset="0"/>
              </a:rPr>
              <a:t>OpenAI GPT </a:t>
            </a:r>
            <a:r>
              <a:rPr lang="en-US" sz="2200">
                <a:solidFill>
                  <a:srgbClr val="424041"/>
                </a:solidFill>
                <a:latin typeface="Times New Roman" panose="02020603050405020304" pitchFamily="18" charset="0"/>
                <a:cs typeface="Times New Roman" panose="02020603050405020304" pitchFamily="18" charset="0"/>
              </a:rPr>
              <a:t>sử dụng các vector đại diện được tiền huấn luyện trên ngữ cảnh một chiều từ trái sang phải</a:t>
            </a:r>
          </a:p>
        </p:txBody>
      </p:sp>
      <p:sp>
        <p:nvSpPr>
          <p:cNvPr id="12" name="TextBox 11"/>
          <p:cNvSpPr txBox="1"/>
          <p:nvPr/>
        </p:nvSpPr>
        <p:spPr>
          <a:xfrm>
            <a:off x="5114895" y="3081594"/>
            <a:ext cx="3128354" cy="1785104"/>
          </a:xfrm>
          <a:prstGeom prst="rect">
            <a:avLst/>
          </a:prstGeom>
          <a:noFill/>
        </p:spPr>
        <p:txBody>
          <a:bodyPr wrap="square" rtlCol="0">
            <a:spAutoFit/>
          </a:bodyPr>
          <a:lstStyle/>
          <a:p>
            <a:r>
              <a:rPr lang="en-US" sz="2200">
                <a:solidFill>
                  <a:srgbClr val="FF0000"/>
                </a:solidFill>
                <a:latin typeface="Times New Roman" panose="02020603050405020304" pitchFamily="18" charset="0"/>
                <a:cs typeface="Times New Roman" panose="02020603050405020304" pitchFamily="18" charset="0"/>
              </a:rPr>
              <a:t>ELMo </a:t>
            </a:r>
            <a:r>
              <a:rPr lang="en-US" sz="2200">
                <a:solidFill>
                  <a:srgbClr val="424041"/>
                </a:solidFill>
                <a:latin typeface="Times New Roman" panose="02020603050405020304" pitchFamily="18" charset="0"/>
                <a:cs typeface="Times New Roman" panose="02020603050405020304" pitchFamily="18" charset="0"/>
              </a:rPr>
              <a:t>sử dụng các vector đại diện được tiền huấn luyện trên ngữ cảnh hai chiều dựa vào 2 mạng LTSM riêng biệt</a:t>
            </a:r>
          </a:p>
        </p:txBody>
      </p:sp>
    </p:spTree>
    <p:extLst>
      <p:ext uri="{BB962C8B-B14F-4D97-AF65-F5344CB8AC3E}">
        <p14:creationId xmlns:p14="http://schemas.microsoft.com/office/powerpoint/2010/main" val="3163134551"/>
      </p:ext>
    </p:extLst>
  </p:cSld>
  <p:clrMapOvr>
    <a:masterClrMapping/>
  </p:clrMapOvr>
  <p:transition spd="med">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56</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.2 Mô hình BERT</a:t>
            </a:r>
          </a:p>
        </p:txBody>
      </p:sp>
      <p:sp>
        <p:nvSpPr>
          <p:cNvPr id="11" name="TextBox 10"/>
          <p:cNvSpPr txBox="1"/>
          <p:nvPr/>
        </p:nvSpPr>
        <p:spPr>
          <a:xfrm>
            <a:off x="914400" y="3081594"/>
            <a:ext cx="7301552" cy="1107996"/>
          </a:xfrm>
          <a:prstGeom prst="rect">
            <a:avLst/>
          </a:prstGeom>
          <a:noFill/>
        </p:spPr>
        <p:txBody>
          <a:bodyPr wrap="square" rtlCol="0">
            <a:spAutoFit/>
          </a:bodyPr>
          <a:lstStyle/>
          <a:p>
            <a:pPr algn="just"/>
            <a:r>
              <a:rPr lang="en-US" sz="2200">
                <a:solidFill>
                  <a:srgbClr val="FF0000"/>
                </a:solidFill>
                <a:latin typeface="Times New Roman" panose="02020603050405020304" pitchFamily="18" charset="0"/>
                <a:cs typeface="Times New Roman" panose="02020603050405020304" pitchFamily="18" charset="0"/>
              </a:rPr>
              <a:t>BERT</a:t>
            </a:r>
            <a:r>
              <a:rPr lang="en-US" sz="2200">
                <a:latin typeface="Times New Roman" panose="02020603050405020304" pitchFamily="18" charset="0"/>
                <a:cs typeface="Times New Roman" panose="02020603050405020304" pitchFamily="18" charset="0"/>
              </a:rPr>
              <a:t> </a:t>
            </a:r>
            <a:r>
              <a:rPr lang="en-US" sz="2200">
                <a:solidFill>
                  <a:srgbClr val="424041"/>
                </a:solidFill>
                <a:latin typeface="Times New Roman" panose="02020603050405020304" pitchFamily="18" charset="0"/>
                <a:cs typeface="Times New Roman" panose="02020603050405020304" pitchFamily="18" charset="0"/>
              </a:rPr>
              <a:t>sử dụng các vector đại diện được tiền huấn luyện dựa vào ngữ cảnh hai chiều trên cùng một mạng của mô hình Transformer</a:t>
            </a:r>
          </a:p>
        </p:txBody>
      </p:sp>
      <p:pic>
        <p:nvPicPr>
          <p:cNvPr id="9" name="Picture 8" descr="A diagram of a diagram&#10;&#10;Description automatically generated">
            <a:extLst>
              <a:ext uri="{FF2B5EF4-FFF2-40B4-BE49-F238E27FC236}">
                <a16:creationId xmlns:a16="http://schemas.microsoft.com/office/drawing/2014/main" id="{2DFAB0A1-D193-1265-4EF7-4AB6D35DF09D}"/>
              </a:ext>
            </a:extLst>
          </p:cNvPr>
          <p:cNvPicPr>
            <a:picLocks noChangeAspect="1"/>
          </p:cNvPicPr>
          <p:nvPr/>
        </p:nvPicPr>
        <p:blipFill rotWithShape="1">
          <a:blip r:embed="rId2"/>
          <a:srcRect r="74273"/>
          <a:stretch/>
        </p:blipFill>
        <p:spPr>
          <a:xfrm>
            <a:off x="3530980" y="800227"/>
            <a:ext cx="2352519" cy="2098372"/>
          </a:xfrm>
          <a:prstGeom prst="rect">
            <a:avLst/>
          </a:prstGeom>
        </p:spPr>
      </p:pic>
    </p:spTree>
    <p:extLst>
      <p:ext uri="{BB962C8B-B14F-4D97-AF65-F5344CB8AC3E}">
        <p14:creationId xmlns:p14="http://schemas.microsoft.com/office/powerpoint/2010/main" val="1106675525"/>
      </p:ext>
    </p:extLst>
  </p:cSld>
  <p:clrMapOvr>
    <a:masterClrMapping/>
  </p:clrMapOvr>
  <p:transition spd="med">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57</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2</a:t>
            </a:r>
            <a:r>
              <a:rPr lang="vi-VN" sz="2800">
                <a:latin typeface="Times New Roman" panose="02020603050405020304" pitchFamily="18" charset="0"/>
                <a:cs typeface="Times New Roman" panose="02020603050405020304" pitchFamily="18" charset="0"/>
              </a:rPr>
              <a:t>.2 Mô hình BERT</a:t>
            </a:r>
          </a:p>
        </p:txBody>
      </p:sp>
      <p:sp>
        <p:nvSpPr>
          <p:cNvPr id="7" name="TextBox 6">
            <a:extLst>
              <a:ext uri="{FF2B5EF4-FFF2-40B4-BE49-F238E27FC236}">
                <a16:creationId xmlns:a16="http://schemas.microsoft.com/office/drawing/2014/main" id="{29985C4E-4735-ED7A-FEFE-1516E592D4A2}"/>
              </a:ext>
            </a:extLst>
          </p:cNvPr>
          <p:cNvSpPr txBox="1"/>
          <p:nvPr/>
        </p:nvSpPr>
        <p:spPr>
          <a:xfrm>
            <a:off x="1001019" y="1321214"/>
            <a:ext cx="7359211"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Bảng 2.1: Thông tin về các thiết lập tham số đối với từng phiên bản mô hình BERT </a:t>
            </a:r>
          </a:p>
        </p:txBody>
      </p:sp>
      <p:pic>
        <p:nvPicPr>
          <p:cNvPr id="6" name="Picture 5">
            <a:extLst>
              <a:ext uri="{FF2B5EF4-FFF2-40B4-BE49-F238E27FC236}">
                <a16:creationId xmlns:a16="http://schemas.microsoft.com/office/drawing/2014/main" id="{D222BAEE-9B20-6FD8-8221-EFC741F95EF9}"/>
              </a:ext>
            </a:extLst>
          </p:cNvPr>
          <p:cNvPicPr>
            <a:picLocks noChangeAspect="1"/>
          </p:cNvPicPr>
          <p:nvPr/>
        </p:nvPicPr>
        <p:blipFill rotWithShape="1">
          <a:blip r:embed="rId2"/>
          <a:srcRect l="56" t="17645"/>
          <a:stretch/>
        </p:blipFill>
        <p:spPr>
          <a:xfrm>
            <a:off x="1001019" y="1787856"/>
            <a:ext cx="7412441" cy="2188966"/>
          </a:xfrm>
          <a:prstGeom prst="rect">
            <a:avLst/>
          </a:prstGeom>
        </p:spPr>
      </p:pic>
    </p:spTree>
    <p:extLst>
      <p:ext uri="{BB962C8B-B14F-4D97-AF65-F5344CB8AC3E}">
        <p14:creationId xmlns:p14="http://schemas.microsoft.com/office/powerpoint/2010/main" val="470936735"/>
      </p:ext>
    </p:extLst>
  </p:cSld>
  <p:clrMapOvr>
    <a:masterClrMapping/>
  </p:clrMapOvr>
  <p:transition spd="med">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58</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2.2.1 </a:t>
            </a:r>
            <a:r>
              <a:rPr lang="vi-VN" sz="2200">
                <a:solidFill>
                  <a:schemeClr val="bg2">
                    <a:lumMod val="75000"/>
                  </a:schemeClr>
                </a:solidFill>
                <a:latin typeface="Times New Roman" panose="02020603050405020304" pitchFamily="18" charset="0"/>
                <a:cs typeface="Times New Roman" panose="02020603050405020304" pitchFamily="18" charset="0"/>
              </a:rPr>
              <a:t>Input Representation</a:t>
            </a:r>
          </a:p>
        </p:txBody>
      </p:sp>
      <p:pic>
        <p:nvPicPr>
          <p:cNvPr id="10" name="Picture 9">
            <a:extLst>
              <a:ext uri="{FF2B5EF4-FFF2-40B4-BE49-F238E27FC236}">
                <a16:creationId xmlns:a16="http://schemas.microsoft.com/office/drawing/2014/main" id="{370CE06D-2F05-7ED9-6592-64E3997971E4}"/>
              </a:ext>
            </a:extLst>
          </p:cNvPr>
          <p:cNvPicPr>
            <a:picLocks noChangeAspect="1"/>
          </p:cNvPicPr>
          <p:nvPr/>
        </p:nvPicPr>
        <p:blipFill>
          <a:blip r:embed="rId2"/>
          <a:stretch>
            <a:fillRect/>
          </a:stretch>
        </p:blipFill>
        <p:spPr>
          <a:xfrm>
            <a:off x="0" y="1224733"/>
            <a:ext cx="9144000" cy="2794225"/>
          </a:xfrm>
          <a:prstGeom prst="rect">
            <a:avLst/>
          </a:prstGeom>
        </p:spPr>
      </p:pic>
      <p:sp>
        <p:nvSpPr>
          <p:cNvPr id="11" name="TextBox 10">
            <a:extLst>
              <a:ext uri="{FF2B5EF4-FFF2-40B4-BE49-F238E27FC236}">
                <a16:creationId xmlns:a16="http://schemas.microsoft.com/office/drawing/2014/main" id="{29985C4E-4735-ED7A-FEFE-1516E592D4A2}"/>
              </a:ext>
            </a:extLst>
          </p:cNvPr>
          <p:cNvSpPr txBox="1"/>
          <p:nvPr/>
        </p:nvSpPr>
        <p:spPr>
          <a:xfrm>
            <a:off x="0" y="4018958"/>
            <a:ext cx="9144000" cy="523220"/>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2</a:t>
            </a:r>
            <a:r>
              <a:rPr lang="vi-VN">
                <a:solidFill>
                  <a:schemeClr val="accent1">
                    <a:lumMod val="75000"/>
                  </a:schemeClr>
                </a:solidFill>
                <a:latin typeface="Times New Roman" panose="02020603050405020304" pitchFamily="18" charset="0"/>
                <a:cs typeface="Times New Roman" panose="02020603050405020304" pitchFamily="18" charset="0"/>
              </a:rPr>
              <a:t>.6 Biểu diễn đầu vào của BERT (BERT Input Representation), đươc tính bằng tổng của token embeddings, segmentation embeddings và position embeddings (PE)</a:t>
            </a:r>
          </a:p>
        </p:txBody>
      </p:sp>
    </p:spTree>
    <p:extLst>
      <p:ext uri="{BB962C8B-B14F-4D97-AF65-F5344CB8AC3E}">
        <p14:creationId xmlns:p14="http://schemas.microsoft.com/office/powerpoint/2010/main" val="2754270083"/>
      </p:ext>
    </p:extLst>
  </p:cSld>
  <p:clrMapOvr>
    <a:masterClrMapping/>
  </p:clrMapOvr>
  <p:transition spd="med">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59</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12" name="TextBox 11"/>
          <p:cNvSpPr txBox="1"/>
          <p:nvPr/>
        </p:nvSpPr>
        <p:spPr>
          <a:xfrm>
            <a:off x="914400" y="1484889"/>
            <a:ext cx="7328848" cy="1446550"/>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BERT được đào tạo</a:t>
            </a:r>
            <a:r>
              <a:rPr lang="en-US" sz="2200">
                <a:solidFill>
                  <a:srgbClr val="424041"/>
                </a:solidFill>
                <a:latin typeface="Times New Roman" panose="02020603050405020304" pitchFamily="18" charset="0"/>
                <a:cs typeface="Times New Roman" panose="02020603050405020304" pitchFamily="18" charset="0"/>
              </a:rPr>
              <a:t> song song</a:t>
            </a:r>
            <a:r>
              <a:rPr lang="vi-VN" sz="2200">
                <a:solidFill>
                  <a:srgbClr val="424041"/>
                </a:solidFill>
                <a:latin typeface="Times New Roman" panose="02020603050405020304" pitchFamily="18" charset="0"/>
                <a:cs typeface="Times New Roman" panose="02020603050405020304" pitchFamily="18" charset="0"/>
              </a:rPr>
              <a:t> bởi hai nhiệm vụ:</a:t>
            </a:r>
          </a:p>
          <a:p>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 Mô hình ngôn ngữ mặt nạ (Masked language modeling)</a:t>
            </a:r>
          </a:p>
          <a:p>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Dự đoán câu tiếp theo (Next sentence prediction).</a:t>
            </a:r>
          </a:p>
        </p:txBody>
      </p:sp>
    </p:spTree>
    <p:extLst>
      <p:ext uri="{BB962C8B-B14F-4D97-AF65-F5344CB8AC3E}">
        <p14:creationId xmlns:p14="http://schemas.microsoft.com/office/powerpoint/2010/main" val="3610546281"/>
      </p:ext>
    </p:extLst>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62;p30"/>
          <p:cNvSpPr txBox="1">
            <a:spLocks noGrp="1"/>
          </p:cNvSpPr>
          <p:nvPr>
            <p:ph type="ctrTitle"/>
          </p:nvPr>
        </p:nvSpPr>
        <p:spPr>
          <a:xfrm>
            <a:off x="4414225" y="200000"/>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6000">
                <a:latin typeface="Times New Roman" panose="02020603050405020304" pitchFamily="18" charset="0"/>
                <a:cs typeface="Times New Roman" panose="02020603050405020304" pitchFamily="18" charset="0"/>
              </a:rPr>
              <a:t>Lời Mở Đầu</a:t>
            </a:r>
            <a:endParaRPr sz="6000">
              <a:latin typeface="Times New Roman" panose="02020603050405020304" pitchFamily="18" charset="0"/>
              <a:cs typeface="Times New Roman" panose="02020603050405020304" pitchFamily="18" charset="0"/>
            </a:endParaRPr>
          </a:p>
        </p:txBody>
      </p:sp>
      <p:sp>
        <p:nvSpPr>
          <p:cNvPr id="21" name="Google Shape;170;p31"/>
          <p:cNvSpPr txBox="1">
            <a:spLocks/>
          </p:cNvSpPr>
          <p:nvPr/>
        </p:nvSpPr>
        <p:spPr>
          <a:xfrm>
            <a:off x="921224" y="1233714"/>
            <a:ext cx="4797188" cy="27097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marL="0" indent="0" algn="l">
              <a:spcAft>
                <a:spcPts val="1600"/>
              </a:spcAft>
            </a:pPr>
            <a:r>
              <a:rPr lang="vi-VN" sz="2200">
                <a:latin typeface="Times New Roman" panose="02020603050405020304" pitchFamily="18" charset="0"/>
                <a:cs typeface="Times New Roman" panose="02020603050405020304" pitchFamily="18" charset="0"/>
              </a:rPr>
              <a:t>Tuy nhiên, xử lý ngôn ngữ tự nhiên đối với tiếng Việt vẫn còn</a:t>
            </a: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nhiều hạn chế</a:t>
            </a:r>
            <a:r>
              <a:rPr lang="en-US" sz="2200">
                <a:latin typeface="Times New Roman" panose="02020603050405020304" pitchFamily="18" charset="0"/>
                <a:cs typeface="Times New Roman" panose="02020603050405020304" pitchFamily="18" charset="0"/>
              </a:rPr>
              <a:t>. N</a:t>
            </a:r>
            <a:r>
              <a:rPr lang="vi-VN" sz="2200">
                <a:latin typeface="Times New Roman" panose="02020603050405020304" pitchFamily="18" charset="0"/>
                <a:cs typeface="Times New Roman" panose="02020603050405020304" pitchFamily="18" charset="0"/>
              </a:rPr>
              <a:t>guyên </a:t>
            </a:r>
            <a:r>
              <a:rPr lang="en-US" sz="2200">
                <a:latin typeface="Times New Roman" panose="02020603050405020304" pitchFamily="18" charset="0"/>
                <a:cs typeface="Times New Roman" panose="02020603050405020304" pitchFamily="18" charset="0"/>
              </a:rPr>
              <a:t>nhân vì </a:t>
            </a:r>
            <a:r>
              <a:rPr lang="vi-VN" sz="2200">
                <a:latin typeface="Times New Roman" panose="02020603050405020304" pitchFamily="18" charset="0"/>
                <a:cs typeface="Times New Roman" panose="02020603050405020304" pitchFamily="18" charset="0"/>
              </a:rPr>
              <a:t>tiếng Việt là một ngôn ngữ đơn lập</a:t>
            </a:r>
            <a:r>
              <a:rPr lang="en-US" sz="2200">
                <a:latin typeface="Times New Roman" panose="02020603050405020304" pitchFamily="18" charset="0"/>
                <a:cs typeface="Times New Roman" panose="02020603050405020304" pitchFamily="18" charset="0"/>
              </a:rPr>
              <a:t> cùng với hệ thống từ ghép từ láy, từ đồng âm, </a:t>
            </a:r>
            <a:r>
              <a:rPr lang="vi-VN" sz="2200">
                <a:latin typeface="Times New Roman" panose="02020603050405020304" pitchFamily="18" charset="0"/>
                <a:cs typeface="Times New Roman" panose="02020603050405020304" pitchFamily="18" charset="0"/>
              </a:rPr>
              <a:t>tạo ra sự "nhập nhằng"trong</a:t>
            </a: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quá trình xử lý</a:t>
            </a:r>
          </a:p>
        </p:txBody>
      </p:sp>
      <p:pic>
        <p:nvPicPr>
          <p:cNvPr id="2050" name="Picture 2" descr="Deep Neural Networks |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8869" y="123371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tGPT Logo And Symbol, Meaning, History, PNG, Bran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757" y="3004754"/>
            <a:ext cx="3019463" cy="16984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8C7D1D-C5BA-312C-E07C-AC16E617C67E}"/>
              </a:ext>
            </a:extLst>
          </p:cNvPr>
          <p:cNvSpPr txBox="1"/>
          <p:nvPr/>
        </p:nvSpPr>
        <p:spPr>
          <a:xfrm>
            <a:off x="8567696" y="4443464"/>
            <a:ext cx="591671" cy="584775"/>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3114962222"/>
      </p:ext>
    </p:extLst>
  </p:cSld>
  <p:clrMapOvr>
    <a:masterClrMapping/>
  </p:clrMapOvr>
  <p:transition spd="med">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60</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11" name="TextBox 10">
            <a:extLst>
              <a:ext uri="{FF2B5EF4-FFF2-40B4-BE49-F238E27FC236}">
                <a16:creationId xmlns:a16="http://schemas.microsoft.com/office/drawing/2014/main" id="{29985C4E-4735-ED7A-FEFE-1516E592D4A2}"/>
              </a:ext>
            </a:extLst>
          </p:cNvPr>
          <p:cNvSpPr txBox="1"/>
          <p:nvPr/>
        </p:nvSpPr>
        <p:spPr>
          <a:xfrm>
            <a:off x="0" y="4148614"/>
            <a:ext cx="9144000" cy="307777"/>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a:t>
            </a:r>
            <a:r>
              <a:rPr lang="en-US">
                <a:solidFill>
                  <a:schemeClr val="accent1">
                    <a:lumMod val="75000"/>
                  </a:schemeClr>
                </a:solidFill>
                <a:latin typeface="Times New Roman" panose="02020603050405020304" pitchFamily="18" charset="0"/>
                <a:cs typeface="Times New Roman" panose="02020603050405020304" pitchFamily="18" charset="0"/>
              </a:rPr>
              <a:t>2</a:t>
            </a:r>
            <a:r>
              <a:rPr lang="vi-VN">
                <a:solidFill>
                  <a:schemeClr val="accent1">
                    <a:lumMod val="75000"/>
                  </a:schemeClr>
                </a:solidFill>
                <a:latin typeface="Times New Roman" panose="02020603050405020304" pitchFamily="18" charset="0"/>
                <a:cs typeface="Times New Roman" panose="02020603050405020304" pitchFamily="18" charset="0"/>
              </a:rPr>
              <a:t>.7: Quá trình tiền huấn luyện và fine-tuning của mô hình BERT</a:t>
            </a:r>
          </a:p>
        </p:txBody>
      </p:sp>
      <p:pic>
        <p:nvPicPr>
          <p:cNvPr id="7" name="Picture 6">
            <a:extLst>
              <a:ext uri="{FF2B5EF4-FFF2-40B4-BE49-F238E27FC236}">
                <a16:creationId xmlns:a16="http://schemas.microsoft.com/office/drawing/2014/main" id="{CC29CC01-2A14-7A52-1F85-3A64F2A11C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447" y="1231114"/>
            <a:ext cx="8431106" cy="2849567"/>
          </a:xfrm>
          <a:prstGeom prst="rect">
            <a:avLst/>
          </a:prstGeom>
          <a:noFill/>
          <a:ln>
            <a:noFill/>
          </a:ln>
        </p:spPr>
      </p:pic>
    </p:spTree>
    <p:extLst>
      <p:ext uri="{BB962C8B-B14F-4D97-AF65-F5344CB8AC3E}">
        <p14:creationId xmlns:p14="http://schemas.microsoft.com/office/powerpoint/2010/main" val="760132863"/>
      </p:ext>
    </p:extLst>
  </p:cSld>
  <p:clrMapOvr>
    <a:masterClrMapping/>
  </p:clrMapOvr>
  <p:transition spd="med">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61</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7" name="TextBox 6"/>
          <p:cNvSpPr txBox="1"/>
          <p:nvPr/>
        </p:nvSpPr>
        <p:spPr>
          <a:xfrm>
            <a:off x="928048" y="1484889"/>
            <a:ext cx="7301552" cy="1107996"/>
          </a:xfrm>
          <a:prstGeom prst="rect">
            <a:avLst/>
          </a:prstGeom>
          <a:noFill/>
        </p:spPr>
        <p:txBody>
          <a:bodyPr wrap="square" rtlCol="0">
            <a:spAutoFit/>
          </a:bodyPr>
          <a:lstStyle/>
          <a:p>
            <a:r>
              <a:rPr lang="en-US" sz="2200" b="1">
                <a:solidFill>
                  <a:srgbClr val="424041"/>
                </a:solidFill>
                <a:latin typeface="Times New Roman" panose="02020603050405020304" pitchFamily="18" charset="0"/>
                <a:cs typeface="Times New Roman" panose="02020603050405020304" pitchFamily="18" charset="0"/>
              </a:rPr>
              <a:t>Mô hình ngôn ngữ mặt nạ:</a:t>
            </a:r>
          </a:p>
          <a:p>
            <a:endParaRPr lang="en-US" sz="2200" b="1">
              <a:solidFill>
                <a:srgbClr val="424041"/>
              </a:solidFill>
              <a:latin typeface="Times New Roman" panose="02020603050405020304" pitchFamily="18" charset="0"/>
              <a:cs typeface="Times New Roman" panose="02020603050405020304" pitchFamily="18" charset="0"/>
            </a:endParaRPr>
          </a:p>
          <a:p>
            <a:r>
              <a:rPr lang="en-US" sz="2200">
                <a:solidFill>
                  <a:srgbClr val="424041"/>
                </a:solidFill>
                <a:latin typeface="Times New Roman" panose="02020603050405020304" pitchFamily="18" charset="0"/>
                <a:cs typeface="Times New Roman" panose="02020603050405020304" pitchFamily="18" charset="0"/>
              </a:rPr>
              <a:t>Mô hình ngôn ngữ là gì?</a:t>
            </a:r>
            <a:r>
              <a:rPr lang="en-US" sz="2200" b="1">
                <a:solidFill>
                  <a:srgbClr val="424041"/>
                </a:solidFill>
                <a:latin typeface="Times New Roman" panose="02020603050405020304" pitchFamily="18" charset="0"/>
                <a:cs typeface="Times New Roman" panose="02020603050405020304" pitchFamily="18" charset="0"/>
              </a:rPr>
              <a:t>	</a:t>
            </a:r>
            <a:endParaRPr lang="vi-VN" sz="2200" b="1">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743534"/>
      </p:ext>
    </p:extLst>
  </p:cSld>
  <p:clrMapOvr>
    <a:masterClrMapping/>
  </p:clrMapOvr>
  <p:transition spd="med">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62</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12" name="TextBox 11"/>
          <p:cNvSpPr txBox="1"/>
          <p:nvPr/>
        </p:nvSpPr>
        <p:spPr>
          <a:xfrm>
            <a:off x="928048" y="1484889"/>
            <a:ext cx="7301552" cy="3139321"/>
          </a:xfrm>
          <a:prstGeom prst="rect">
            <a:avLst/>
          </a:prstGeom>
          <a:noFill/>
        </p:spPr>
        <p:txBody>
          <a:bodyPr wrap="square" rtlCol="0">
            <a:spAutoFit/>
          </a:bodyPr>
          <a:lstStyle/>
          <a:p>
            <a:r>
              <a:rPr lang="en-US" sz="2200" b="1">
                <a:solidFill>
                  <a:srgbClr val="424041"/>
                </a:solidFill>
                <a:latin typeface="Times New Roman" panose="02020603050405020304" pitchFamily="18" charset="0"/>
                <a:cs typeface="Times New Roman" panose="02020603050405020304" pitchFamily="18" charset="0"/>
              </a:rPr>
              <a:t>Mô hình ngôn ngữ</a:t>
            </a:r>
          </a:p>
          <a:p>
            <a:endParaRPr lang="en-US" sz="2200" b="1">
              <a:solidFill>
                <a:srgbClr val="424041"/>
              </a:solidFill>
              <a:latin typeface="Times New Roman" panose="02020603050405020304" pitchFamily="18" charset="0"/>
              <a:cs typeface="Times New Roman" panose="02020603050405020304" pitchFamily="18" charset="0"/>
            </a:endParaRPr>
          </a:p>
          <a:p>
            <a:r>
              <a:rPr lang="en-US" sz="2200">
                <a:solidFill>
                  <a:schemeClr val="bg2">
                    <a:lumMod val="75000"/>
                  </a:schemeClr>
                </a:solidFill>
                <a:latin typeface="Times New Roman" panose="02020603050405020304" pitchFamily="18" charset="0"/>
                <a:cs typeface="Times New Roman" panose="02020603050405020304" pitchFamily="18" charset="0"/>
              </a:rPr>
              <a:t>Là m</a:t>
            </a:r>
            <a:r>
              <a:rPr lang="vi-VN" sz="2200">
                <a:solidFill>
                  <a:schemeClr val="bg2">
                    <a:lumMod val="75000"/>
                  </a:schemeClr>
                </a:solidFill>
                <a:latin typeface="Times New Roman" panose="02020603050405020304" pitchFamily="18" charset="0"/>
                <a:cs typeface="Times New Roman" panose="02020603050405020304" pitchFamily="18" charset="0"/>
              </a:rPr>
              <a:t>ô hình được huấn luyện để dự đoán từ tiếp theo với đầu vào là một chuỗi các từ. Mô hình ngôn ngữ gồm 2 loại:</a:t>
            </a:r>
          </a:p>
          <a:p>
            <a:r>
              <a:rPr lang="vi-VN" sz="2200">
                <a:solidFill>
                  <a:schemeClr val="bg2">
                    <a:lumMod val="75000"/>
                  </a:schemeClr>
                </a:solidFill>
                <a:latin typeface="Times New Roman" panose="02020603050405020304" pitchFamily="18" charset="0"/>
                <a:cs typeface="Times New Roman" panose="02020603050405020304" pitchFamily="18" charset="0"/>
              </a:rPr>
              <a:t>  - Mô hình ngôn ngữ tự động hồi quy (Auto-regressive language modeling)</a:t>
            </a:r>
          </a:p>
          <a:p>
            <a:r>
              <a:rPr lang="vi-VN" sz="2200">
                <a:solidFill>
                  <a:schemeClr val="bg2">
                    <a:lumMod val="75000"/>
                  </a:schemeClr>
                </a:solidFill>
                <a:latin typeface="Times New Roman" panose="02020603050405020304" pitchFamily="18" charset="0"/>
                <a:cs typeface="Times New Roman" panose="02020603050405020304" pitchFamily="18" charset="0"/>
              </a:rPr>
              <a:t>  - Mô hình ngôn ngữ mã hóa tự động (Auto-encoding language modeling)</a:t>
            </a:r>
          </a:p>
          <a:p>
            <a:r>
              <a:rPr lang="en-US" sz="2200" b="1">
                <a:solidFill>
                  <a:srgbClr val="424041"/>
                </a:solidFill>
                <a:latin typeface="Times New Roman" panose="02020603050405020304" pitchFamily="18" charset="0"/>
                <a:cs typeface="Times New Roman" panose="02020603050405020304" pitchFamily="18" charset="0"/>
              </a:rPr>
              <a:t>	</a:t>
            </a:r>
            <a:endParaRPr lang="vi-VN" sz="2200" b="1">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6774383"/>
      </p:ext>
    </p:extLst>
  </p:cSld>
  <p:clrMapOvr>
    <a:masterClrMapping/>
  </p:clrMapOvr>
  <p:transition spd="med">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63</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12" name="TextBox 11"/>
          <p:cNvSpPr txBox="1"/>
          <p:nvPr/>
        </p:nvSpPr>
        <p:spPr>
          <a:xfrm>
            <a:off x="914400" y="1484889"/>
            <a:ext cx="7308376" cy="3477875"/>
          </a:xfrm>
          <a:prstGeom prst="rect">
            <a:avLst/>
          </a:prstGeom>
          <a:noFill/>
        </p:spPr>
        <p:txBody>
          <a:bodyPr wrap="square" rtlCol="0">
            <a:spAutoFit/>
          </a:bodyPr>
          <a:lstStyle/>
          <a:p>
            <a:r>
              <a:rPr lang="en-US" sz="2200" b="1">
                <a:solidFill>
                  <a:srgbClr val="424041"/>
                </a:solidFill>
                <a:latin typeface="Times New Roman" panose="02020603050405020304" pitchFamily="18" charset="0"/>
                <a:cs typeface="Times New Roman" panose="02020603050405020304" pitchFamily="18" charset="0"/>
              </a:rPr>
              <a:t>Mô hình ngôn ngữ</a:t>
            </a:r>
          </a:p>
          <a:p>
            <a:endParaRPr lang="en-US" sz="2200">
              <a:solidFill>
                <a:srgbClr val="424041"/>
              </a:solidFill>
              <a:latin typeface="Times New Roman" panose="02020603050405020304" pitchFamily="18" charset="0"/>
              <a:cs typeface="Times New Roman" panose="02020603050405020304" pitchFamily="18" charset="0"/>
            </a:endParaRPr>
          </a:p>
          <a:p>
            <a:r>
              <a:rPr lang="en-US" sz="2200">
                <a:solidFill>
                  <a:srgbClr val="424041"/>
                </a:solidFill>
                <a:latin typeface="Times New Roman" panose="02020603050405020304" pitchFamily="18" charset="0"/>
                <a:cs typeface="Times New Roman" panose="02020603050405020304" pitchFamily="18" charset="0"/>
              </a:rPr>
              <a:t>Mô hình ngôn ngữ tự động hồi quy (Auto-regressive language modeling) có 2 cách tiếp cận:</a:t>
            </a:r>
          </a:p>
          <a:p>
            <a:r>
              <a:rPr lang="en-US" sz="2200">
                <a:solidFill>
                  <a:srgbClr val="424041"/>
                </a:solidFill>
                <a:latin typeface="Times New Roman" panose="02020603050405020304" pitchFamily="18" charset="0"/>
                <a:cs typeface="Times New Roman" panose="02020603050405020304" pitchFamily="18" charset="0"/>
              </a:rPr>
              <a:t>	- Dự đoán tiến (Foward prediction -Dự đoán từ theo 	thứ tự từ trái sang phải)</a:t>
            </a:r>
          </a:p>
          <a:p>
            <a:r>
              <a:rPr lang="en-US" sz="2200">
                <a:solidFill>
                  <a:srgbClr val="424041"/>
                </a:solidFill>
                <a:latin typeface="Times New Roman" panose="02020603050405020304" pitchFamily="18" charset="0"/>
                <a:cs typeface="Times New Roman" panose="02020603050405020304" pitchFamily="18" charset="0"/>
              </a:rPr>
              <a:t>	- Dự đoán lùi (Backward prediction - Dự đoán từ theo 	thứ tự từ phải sang trái)</a:t>
            </a:r>
          </a:p>
          <a:p>
            <a:endParaRPr lang="en-US" sz="2200" b="1">
              <a:solidFill>
                <a:srgbClr val="424041"/>
              </a:solidFill>
              <a:latin typeface="Times New Roman" panose="02020603050405020304" pitchFamily="18" charset="0"/>
              <a:cs typeface="Times New Roman" panose="02020603050405020304" pitchFamily="18" charset="0"/>
            </a:endParaRPr>
          </a:p>
          <a:p>
            <a:endParaRPr lang="vi-VN" sz="2200" b="1">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434024"/>
      </p:ext>
    </p:extLst>
  </p:cSld>
  <p:clrMapOvr>
    <a:masterClrMapping/>
  </p:clrMapOvr>
  <p:transition spd="med">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64</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12" name="TextBox 11"/>
          <p:cNvSpPr txBox="1"/>
          <p:nvPr/>
        </p:nvSpPr>
        <p:spPr>
          <a:xfrm>
            <a:off x="962166" y="1484889"/>
            <a:ext cx="7274257" cy="3816429"/>
          </a:xfrm>
          <a:prstGeom prst="rect">
            <a:avLst/>
          </a:prstGeom>
          <a:noFill/>
        </p:spPr>
        <p:txBody>
          <a:bodyPr wrap="square" rtlCol="0">
            <a:spAutoFit/>
          </a:bodyPr>
          <a:lstStyle/>
          <a:p>
            <a:r>
              <a:rPr lang="en-US" sz="2200" b="1">
                <a:solidFill>
                  <a:srgbClr val="424041"/>
                </a:solidFill>
                <a:latin typeface="Times New Roman" panose="02020603050405020304" pitchFamily="18" charset="0"/>
                <a:cs typeface="Times New Roman" panose="02020603050405020304" pitchFamily="18" charset="0"/>
              </a:rPr>
              <a:t>Mô hình ngôn ngữ</a:t>
            </a:r>
          </a:p>
          <a:p>
            <a:endParaRPr lang="en-US" sz="2200">
              <a:solidFill>
                <a:srgbClr val="424041"/>
              </a:solidFill>
              <a:latin typeface="Times New Roman" panose="02020603050405020304" pitchFamily="18" charset="0"/>
              <a:cs typeface="Times New Roman" panose="02020603050405020304" pitchFamily="18" charset="0"/>
            </a:endParaRPr>
          </a:p>
          <a:p>
            <a:r>
              <a:rPr lang="vi-VN" sz="2200">
                <a:solidFill>
                  <a:srgbClr val="424041"/>
                </a:solidFill>
                <a:latin typeface="Times New Roman" panose="02020603050405020304" pitchFamily="18" charset="0"/>
                <a:cs typeface="Times New Roman" panose="02020603050405020304" pitchFamily="18" charset="0"/>
              </a:rPr>
              <a:t>Mô hình ngôn ngữ mã hóa tự động (Auto-encoding language modeling):</a:t>
            </a:r>
            <a:endParaRPr lang="vi-VN" sz="2200" b="1">
              <a:solidFill>
                <a:srgbClr val="424041"/>
              </a:solidFill>
              <a:latin typeface="Times New Roman" panose="02020603050405020304" pitchFamily="18" charset="0"/>
              <a:cs typeface="Times New Roman" panose="02020603050405020304" pitchFamily="18" charset="0"/>
            </a:endParaRPr>
          </a:p>
          <a:p>
            <a:r>
              <a:rPr lang="vi-VN" sz="2200" b="1">
                <a:solidFill>
                  <a:srgbClr val="424041"/>
                </a:solidFill>
                <a:latin typeface="Times New Roman" panose="02020603050405020304" pitchFamily="18" charset="0"/>
                <a:cs typeface="Times New Roman" panose="02020603050405020304" pitchFamily="18" charset="0"/>
              </a:rPr>
              <a:t>	</a:t>
            </a:r>
            <a:r>
              <a:rPr lang="en-US" sz="2200" b="1">
                <a:solidFill>
                  <a:srgbClr val="424041"/>
                </a:solidFill>
                <a:latin typeface="Times New Roman" panose="02020603050405020304" pitchFamily="18" charset="0"/>
                <a:cs typeface="Times New Roman" panose="02020603050405020304" pitchFamily="18" charset="0"/>
              </a:rPr>
              <a:t>-</a:t>
            </a:r>
            <a:r>
              <a:rPr lang="vi-VN" sz="2200" b="1">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Mô hình </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tận dụng cả việc</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dự đoán tiến và dự đoán </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lùi. Mô hình sẽ đọc dữ liệu</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đầu vào theo cả hai </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hướng </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để đưa ra dự đoán</a:t>
            </a:r>
            <a:endParaRPr lang="vi-VN" sz="2200" b="1">
              <a:solidFill>
                <a:srgbClr val="424041"/>
              </a:solidFill>
              <a:latin typeface="Times New Roman" panose="02020603050405020304" pitchFamily="18" charset="0"/>
              <a:cs typeface="Times New Roman" panose="02020603050405020304" pitchFamily="18" charset="0"/>
            </a:endParaRPr>
          </a:p>
          <a:p>
            <a:endParaRPr lang="vi-VN" sz="2200" b="1">
              <a:solidFill>
                <a:srgbClr val="424041"/>
              </a:solidFill>
              <a:latin typeface="Times New Roman" panose="02020603050405020304" pitchFamily="18" charset="0"/>
              <a:cs typeface="Times New Roman" panose="02020603050405020304" pitchFamily="18" charset="0"/>
            </a:endParaRPr>
          </a:p>
          <a:p>
            <a:endParaRPr lang="vi-VN" sz="2200" b="1">
              <a:solidFill>
                <a:srgbClr val="424041"/>
              </a:solidFill>
              <a:latin typeface="Times New Roman" panose="02020603050405020304" pitchFamily="18" charset="0"/>
              <a:cs typeface="Times New Roman" panose="02020603050405020304" pitchFamily="18" charset="0"/>
            </a:endParaRPr>
          </a:p>
          <a:p>
            <a:endParaRPr lang="en-US" sz="2200" b="1">
              <a:solidFill>
                <a:srgbClr val="424041"/>
              </a:solidFill>
              <a:latin typeface="Times New Roman" panose="02020603050405020304" pitchFamily="18" charset="0"/>
              <a:cs typeface="Times New Roman" panose="02020603050405020304" pitchFamily="18" charset="0"/>
            </a:endParaRPr>
          </a:p>
          <a:p>
            <a:endParaRPr lang="vi-VN" sz="2200" b="1">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0657512"/>
      </p:ext>
    </p:extLst>
  </p:cSld>
  <p:clrMapOvr>
    <a:masterClrMapping/>
  </p:clrMapOvr>
  <p:transition spd="med">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65</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12" name="TextBox 11"/>
          <p:cNvSpPr txBox="1"/>
          <p:nvPr/>
        </p:nvSpPr>
        <p:spPr>
          <a:xfrm>
            <a:off x="955342" y="1484889"/>
            <a:ext cx="7274257" cy="3139321"/>
          </a:xfrm>
          <a:prstGeom prst="rect">
            <a:avLst/>
          </a:prstGeom>
          <a:noFill/>
        </p:spPr>
        <p:txBody>
          <a:bodyPr wrap="square" rtlCol="0">
            <a:spAutoFit/>
          </a:bodyPr>
          <a:lstStyle/>
          <a:p>
            <a:r>
              <a:rPr lang="en-US" sz="2200" b="1">
                <a:solidFill>
                  <a:srgbClr val="424041"/>
                </a:solidFill>
                <a:latin typeface="Times New Roman" panose="02020603050405020304" pitchFamily="18" charset="0"/>
                <a:cs typeface="Times New Roman" panose="02020603050405020304" pitchFamily="18" charset="0"/>
              </a:rPr>
              <a:t>Mô hình ngôn ngữ mặt nạ</a:t>
            </a:r>
          </a:p>
          <a:p>
            <a:endParaRPr lang="en-US" sz="2200">
              <a:solidFill>
                <a:srgbClr val="424041"/>
              </a:solidFill>
              <a:latin typeface="Times New Roman" panose="02020603050405020304" pitchFamily="18" charset="0"/>
              <a:cs typeface="Times New Roman" panose="02020603050405020304" pitchFamily="18" charset="0"/>
            </a:endParaRPr>
          </a:p>
          <a:p>
            <a:r>
              <a:rPr lang="en-US" sz="2200">
                <a:solidFill>
                  <a:srgbClr val="424041"/>
                </a:solidFill>
                <a:latin typeface="Times New Roman" panose="02020603050405020304" pitchFamily="18" charset="0"/>
                <a:cs typeface="Times New Roman" panose="02020603050405020304" pitchFamily="18" charset="0"/>
              </a:rPr>
              <a:t>   - </a:t>
            </a:r>
            <a:r>
              <a:rPr lang="vi-VN" sz="2200">
                <a:solidFill>
                  <a:srgbClr val="424041"/>
                </a:solidFill>
                <a:latin typeface="Times New Roman" panose="02020603050405020304" pitchFamily="18" charset="0"/>
                <a:cs typeface="Times New Roman" panose="02020603050405020304" pitchFamily="18" charset="0"/>
              </a:rPr>
              <a:t>BERT là mô hình ngôn ngữ mã hóa tự động.</a:t>
            </a:r>
            <a:endParaRPr lang="en-US" sz="2200">
              <a:solidFill>
                <a:srgbClr val="424041"/>
              </a:solidFill>
              <a:latin typeface="Times New Roman" panose="02020603050405020304" pitchFamily="18" charset="0"/>
              <a:cs typeface="Times New Roman" panose="02020603050405020304" pitchFamily="18" charset="0"/>
            </a:endParaRPr>
          </a:p>
          <a:p>
            <a:r>
              <a:rPr lang="en-US" sz="2200">
                <a:solidFill>
                  <a:srgbClr val="424041"/>
                </a:solidFill>
                <a:latin typeface="Times New Roman" panose="02020603050405020304" pitchFamily="18" charset="0"/>
                <a:cs typeface="Times New Roman" panose="02020603050405020304" pitchFamily="18" charset="0"/>
              </a:rPr>
              <a:t>   - S</a:t>
            </a:r>
            <a:r>
              <a:rPr lang="vi-VN" sz="2200">
                <a:solidFill>
                  <a:srgbClr val="424041"/>
                </a:solidFill>
                <a:latin typeface="Times New Roman" panose="02020603050405020304" pitchFamily="18" charset="0"/>
                <a:cs typeface="Times New Roman" panose="02020603050405020304" pitchFamily="18" charset="0"/>
              </a:rPr>
              <a:t>ử dụng cách tiếp cận che giấu đi một cách ngẫu nhiên một số token đầu vào, sau đó mô hình chỉ dự đoán các token được giấu đi đó, được gọi là "masked LM"(MLM).</a:t>
            </a:r>
          </a:p>
          <a:p>
            <a:endParaRPr lang="vi-VN" sz="2200">
              <a:solidFill>
                <a:srgbClr val="424041"/>
              </a:solidFill>
              <a:latin typeface="Times New Roman" panose="02020603050405020304" pitchFamily="18" charset="0"/>
              <a:cs typeface="Times New Roman" panose="02020603050405020304" pitchFamily="18" charset="0"/>
            </a:endParaRPr>
          </a:p>
          <a:p>
            <a:endParaRPr lang="en-US" sz="2200" b="1">
              <a:solidFill>
                <a:srgbClr val="424041"/>
              </a:solidFill>
              <a:latin typeface="Times New Roman" panose="02020603050405020304" pitchFamily="18" charset="0"/>
              <a:cs typeface="Times New Roman" panose="02020603050405020304" pitchFamily="18" charset="0"/>
            </a:endParaRPr>
          </a:p>
          <a:p>
            <a:endParaRPr lang="vi-VN" sz="2200" b="1">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821173"/>
      </p:ext>
    </p:extLst>
  </p:cSld>
  <p:clrMapOvr>
    <a:masterClrMapping/>
  </p:clrMapOvr>
  <p:transition spd="med">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66</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12" name="TextBox 11"/>
          <p:cNvSpPr txBox="1"/>
          <p:nvPr/>
        </p:nvSpPr>
        <p:spPr>
          <a:xfrm>
            <a:off x="907576" y="1484889"/>
            <a:ext cx="7322024" cy="2123658"/>
          </a:xfrm>
          <a:prstGeom prst="rect">
            <a:avLst/>
          </a:prstGeom>
          <a:noFill/>
        </p:spPr>
        <p:txBody>
          <a:bodyPr wrap="square" rtlCol="0">
            <a:spAutoFit/>
          </a:bodyPr>
          <a:lstStyle/>
          <a:p>
            <a:r>
              <a:rPr lang="en-US" sz="2200" b="1">
                <a:solidFill>
                  <a:srgbClr val="424041"/>
                </a:solidFill>
                <a:latin typeface="Times New Roman" panose="02020603050405020304" pitchFamily="18" charset="0"/>
                <a:cs typeface="Times New Roman" panose="02020603050405020304" pitchFamily="18" charset="0"/>
              </a:rPr>
              <a:t>Mô hình ngôn ngữ mặt nạ</a:t>
            </a:r>
          </a:p>
          <a:p>
            <a:endParaRPr lang="en-US" sz="2200">
              <a:solidFill>
                <a:srgbClr val="424041"/>
              </a:solidFill>
              <a:latin typeface="Times New Roman" panose="02020603050405020304" pitchFamily="18" charset="0"/>
              <a:cs typeface="Times New Roman" panose="02020603050405020304" pitchFamily="18" charset="0"/>
            </a:endParaRPr>
          </a:p>
          <a:p>
            <a:r>
              <a:rPr lang="vi-VN" sz="2200" b="1">
                <a:solidFill>
                  <a:srgbClr val="7030A0"/>
                </a:solidFill>
                <a:latin typeface="Times New Roman" panose="02020603050405020304" pitchFamily="18" charset="0"/>
                <a:cs typeface="Times New Roman" panose="02020603050405020304" pitchFamily="18" charset="0"/>
              </a:rPr>
              <a:t>Nhược điểm:</a:t>
            </a:r>
          </a:p>
          <a:p>
            <a:r>
              <a:rPr lang="vi-VN" sz="2200">
                <a:solidFill>
                  <a:srgbClr val="424041"/>
                </a:solidFill>
                <a:latin typeface="Times New Roman" panose="02020603050405020304" pitchFamily="18" charset="0"/>
                <a:cs typeface="Times New Roman" panose="02020603050405020304" pitchFamily="18" charset="0"/>
              </a:rPr>
              <a:t>	- Các token được che đi sẽ không thể được nhìn thấy trong quá trình</a:t>
            </a:r>
            <a:r>
              <a:rPr lang="en-US" sz="2200">
                <a:solidFill>
                  <a:srgbClr val="424041"/>
                </a:solidFill>
                <a:latin typeface="Times New Roman" panose="02020603050405020304" pitchFamily="18" charset="0"/>
                <a:cs typeface="Times New Roman" panose="02020603050405020304" pitchFamily="18" charset="0"/>
              </a:rPr>
              <a:t> huấn luyện.</a:t>
            </a:r>
            <a:endParaRPr lang="en-US" sz="2200" b="1">
              <a:solidFill>
                <a:srgbClr val="424041"/>
              </a:solidFill>
              <a:latin typeface="Times New Roman" panose="02020603050405020304" pitchFamily="18" charset="0"/>
              <a:cs typeface="Times New Roman" panose="02020603050405020304" pitchFamily="18" charset="0"/>
            </a:endParaRPr>
          </a:p>
          <a:p>
            <a:endParaRPr lang="vi-VN" sz="2200" b="1">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341593"/>
      </p:ext>
    </p:extLst>
  </p:cSld>
  <p:clrMapOvr>
    <a:masterClrMapping/>
  </p:clrMapOvr>
  <p:transition spd="med">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67</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12" name="TextBox 11"/>
          <p:cNvSpPr txBox="1"/>
          <p:nvPr/>
        </p:nvSpPr>
        <p:spPr>
          <a:xfrm>
            <a:off x="914400" y="1484889"/>
            <a:ext cx="7315200" cy="3139321"/>
          </a:xfrm>
          <a:prstGeom prst="rect">
            <a:avLst/>
          </a:prstGeom>
          <a:noFill/>
        </p:spPr>
        <p:txBody>
          <a:bodyPr wrap="square" rtlCol="0">
            <a:spAutoFit/>
          </a:bodyPr>
          <a:lstStyle/>
          <a:p>
            <a:r>
              <a:rPr lang="en-US" sz="2200" b="1">
                <a:solidFill>
                  <a:srgbClr val="424041"/>
                </a:solidFill>
                <a:latin typeface="Times New Roman" panose="02020603050405020304" pitchFamily="18" charset="0"/>
                <a:cs typeface="Times New Roman" panose="02020603050405020304" pitchFamily="18" charset="0"/>
              </a:rPr>
              <a:t>Mô hình ngôn ngữ mặt nạ</a:t>
            </a:r>
          </a:p>
          <a:p>
            <a:endParaRPr lang="en-US" sz="2200">
              <a:solidFill>
                <a:srgbClr val="424041"/>
              </a:solidFill>
              <a:latin typeface="Times New Roman" panose="02020603050405020304" pitchFamily="18" charset="0"/>
              <a:cs typeface="Times New Roman" panose="02020603050405020304" pitchFamily="18" charset="0"/>
            </a:endParaRPr>
          </a:p>
          <a:p>
            <a:r>
              <a:rPr lang="vi-VN" sz="2200" b="1">
                <a:solidFill>
                  <a:srgbClr val="7030A0"/>
                </a:solidFill>
                <a:latin typeface="Times New Roman" panose="02020603050405020304" pitchFamily="18" charset="0"/>
                <a:cs typeface="Times New Roman" panose="02020603050405020304" pitchFamily="18" charset="0"/>
              </a:rPr>
              <a:t>Cách khắc phục:</a:t>
            </a:r>
          </a:p>
          <a:p>
            <a:r>
              <a:rPr lang="vi-VN" sz="2200">
                <a:solidFill>
                  <a:srgbClr val="424041"/>
                </a:solidFill>
                <a:latin typeface="Times New Roman" panose="02020603050405020304" pitchFamily="18" charset="0"/>
                <a:cs typeface="Times New Roman" panose="02020603050405020304" pitchFamily="18" charset="0"/>
              </a:rPr>
              <a:t>	- </a:t>
            </a:r>
            <a:r>
              <a:rPr lang="en-US" sz="2200">
                <a:solidFill>
                  <a:srgbClr val="424041"/>
                </a:solidFill>
                <a:latin typeface="Times New Roman" panose="02020603050405020304" pitchFamily="18" charset="0"/>
                <a:cs typeface="Times New Roman" panose="02020603050405020304" pitchFamily="18" charset="0"/>
              </a:rPr>
              <a:t>K</a:t>
            </a:r>
            <a:r>
              <a:rPr lang="vi-VN" sz="2200">
                <a:solidFill>
                  <a:srgbClr val="424041"/>
                </a:solidFill>
                <a:latin typeface="Times New Roman" panose="02020603050405020304" pitchFamily="18" charset="0"/>
                <a:cs typeface="Times New Roman" panose="02020603050405020304" pitchFamily="18" charset="0"/>
              </a:rPr>
              <a:t>hông phải lúc nào mô hình cũng thay thế các từ được che đi bằng token [MASK]. Thay vào đó, mô hình chọn 15% tokens một cách ngẫu nhiên và thực hiện</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các bước như sau:</a:t>
            </a:r>
          </a:p>
          <a:p>
            <a:endParaRPr lang="en-US" sz="2200" b="1">
              <a:solidFill>
                <a:srgbClr val="424041"/>
              </a:solidFill>
              <a:latin typeface="Times New Roman" panose="02020603050405020304" pitchFamily="18" charset="0"/>
              <a:cs typeface="Times New Roman" panose="02020603050405020304" pitchFamily="18" charset="0"/>
            </a:endParaRPr>
          </a:p>
          <a:p>
            <a:endParaRPr lang="vi-VN" sz="2200" b="1">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843993"/>
      </p:ext>
    </p:extLst>
  </p:cSld>
  <p:clrMapOvr>
    <a:masterClrMapping/>
  </p:clrMapOvr>
  <p:transition spd="med">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68</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Headings)"/>
              </a:rPr>
              <a:t>2</a:t>
            </a:r>
            <a:r>
              <a:rPr lang="vi-VN" sz="2800">
                <a:solidFill>
                  <a:schemeClr val="bg2">
                    <a:lumMod val="75000"/>
                  </a:schemeClr>
                </a:solidFill>
                <a:latin typeface="Times New Roman (Headings)"/>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mj-lt"/>
                <a:cs typeface="Times New Roman" panose="02020603050405020304" pitchFamily="18" charset="0"/>
              </a:rPr>
              <a:t>Quá trình tiền huấn luyện và finetuning lại BERT</a:t>
            </a:r>
          </a:p>
        </p:txBody>
      </p:sp>
      <p:sp>
        <p:nvSpPr>
          <p:cNvPr id="12" name="TextBox 11"/>
          <p:cNvSpPr txBox="1"/>
          <p:nvPr/>
        </p:nvSpPr>
        <p:spPr>
          <a:xfrm>
            <a:off x="921224" y="1484889"/>
            <a:ext cx="7328848" cy="3477875"/>
          </a:xfrm>
          <a:prstGeom prst="rect">
            <a:avLst/>
          </a:prstGeom>
          <a:noFill/>
        </p:spPr>
        <p:txBody>
          <a:bodyPr wrap="square" rtlCol="0">
            <a:spAutoFit/>
          </a:bodyPr>
          <a:lstStyle/>
          <a:p>
            <a:r>
              <a:rPr lang="en-US" sz="2200" b="1">
                <a:solidFill>
                  <a:srgbClr val="424041"/>
                </a:solidFill>
                <a:latin typeface="Times New Roman" panose="02020603050405020304" pitchFamily="18" charset="0"/>
                <a:cs typeface="Times New Roman" panose="02020603050405020304" pitchFamily="18" charset="0"/>
              </a:rPr>
              <a:t>Mô hình ngôn ngữ mặt nạ</a:t>
            </a:r>
          </a:p>
          <a:p>
            <a:endParaRPr lang="en-US" sz="2200">
              <a:solidFill>
                <a:srgbClr val="424041"/>
              </a:solidFill>
              <a:latin typeface="Times New Roman" panose="02020603050405020304" pitchFamily="18" charset="0"/>
              <a:cs typeface="Times New Roman" panose="02020603050405020304" pitchFamily="18" charset="0"/>
            </a:endParaRPr>
          </a:p>
          <a:p>
            <a:r>
              <a:rPr lang="vi-VN" sz="2200">
                <a:solidFill>
                  <a:srgbClr val="424041"/>
                </a:solidFill>
                <a:latin typeface="+mj-lt"/>
                <a:cs typeface="Times New Roman" panose="02020603050405020304" pitchFamily="18" charset="0"/>
              </a:rPr>
              <a:t>(1) Thay thế 80% từ được chọn trong dữ liệu thành token [MASK].</a:t>
            </a:r>
          </a:p>
          <a:p>
            <a:endParaRPr lang="vi-VN" sz="2200">
              <a:solidFill>
                <a:srgbClr val="424041"/>
              </a:solidFill>
              <a:latin typeface="+mj-lt"/>
              <a:cs typeface="Times New Roman" panose="02020603050405020304" pitchFamily="18" charset="0"/>
            </a:endParaRPr>
          </a:p>
          <a:p>
            <a:r>
              <a:rPr lang="vi-VN" sz="2200">
                <a:solidFill>
                  <a:srgbClr val="424041"/>
                </a:solidFill>
                <a:latin typeface="+mj-lt"/>
                <a:cs typeface="Times New Roman" panose="02020603050405020304" pitchFamily="18" charset="0"/>
              </a:rPr>
              <a:t>(2) 10% các từ được chọn sẽ được thay thế bởi 1 từ ngẫu nhiên.</a:t>
            </a:r>
          </a:p>
          <a:p>
            <a:endParaRPr lang="vi-VN" sz="2200">
              <a:solidFill>
                <a:srgbClr val="424041"/>
              </a:solidFill>
              <a:latin typeface="+mj-lt"/>
              <a:cs typeface="Times New Roman" panose="02020603050405020304" pitchFamily="18" charset="0"/>
            </a:endParaRPr>
          </a:p>
          <a:p>
            <a:r>
              <a:rPr lang="vi-VN" sz="2200">
                <a:solidFill>
                  <a:srgbClr val="424041"/>
                </a:solidFill>
                <a:latin typeface="+mj-lt"/>
                <a:cs typeface="Times New Roman" panose="02020603050405020304" pitchFamily="18" charset="0"/>
              </a:rPr>
              <a:t>(3) 10% còn lại được giữ không thay đổi.</a:t>
            </a:r>
          </a:p>
          <a:p>
            <a:endParaRPr lang="en-US" sz="2200" b="1">
              <a:solidFill>
                <a:srgbClr val="424041"/>
              </a:solidFill>
              <a:latin typeface="Times New Roman" panose="02020603050405020304" pitchFamily="18" charset="0"/>
              <a:cs typeface="Times New Roman" panose="02020603050405020304" pitchFamily="18" charset="0"/>
            </a:endParaRPr>
          </a:p>
          <a:p>
            <a:endParaRPr lang="vi-VN" sz="2200" b="1">
              <a:solidFill>
                <a:srgbClr val="424041"/>
              </a:solidFill>
              <a:latin typeface="+mj-lt"/>
              <a:cs typeface="Times New Roman" panose="02020603050405020304" pitchFamily="18" charset="0"/>
            </a:endParaRPr>
          </a:p>
        </p:txBody>
      </p:sp>
    </p:spTree>
    <p:extLst>
      <p:ext uri="{BB962C8B-B14F-4D97-AF65-F5344CB8AC3E}">
        <p14:creationId xmlns:p14="http://schemas.microsoft.com/office/powerpoint/2010/main" val="3560178846"/>
      </p:ext>
    </p:extLst>
  </p:cSld>
  <p:clrMapOvr>
    <a:masterClrMapping/>
  </p:clrMapOvr>
  <p:transition spd="med">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69</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11" name="TextBox 10">
            <a:extLst>
              <a:ext uri="{FF2B5EF4-FFF2-40B4-BE49-F238E27FC236}">
                <a16:creationId xmlns:a16="http://schemas.microsoft.com/office/drawing/2014/main" id="{29985C4E-4735-ED7A-FEFE-1516E592D4A2}"/>
              </a:ext>
            </a:extLst>
          </p:cNvPr>
          <p:cNvSpPr txBox="1"/>
          <p:nvPr/>
        </p:nvSpPr>
        <p:spPr>
          <a:xfrm>
            <a:off x="4321689" y="4351131"/>
            <a:ext cx="4096975" cy="523220"/>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a:t>
            </a:r>
            <a:r>
              <a:rPr lang="en-US">
                <a:solidFill>
                  <a:schemeClr val="accent1">
                    <a:lumMod val="75000"/>
                  </a:schemeClr>
                </a:solidFill>
                <a:latin typeface="Times New Roman" panose="02020603050405020304" pitchFamily="18" charset="0"/>
                <a:cs typeface="Times New Roman" panose="02020603050405020304" pitchFamily="18" charset="0"/>
              </a:rPr>
              <a:t>2</a:t>
            </a:r>
            <a:r>
              <a:rPr lang="vi-VN">
                <a:solidFill>
                  <a:schemeClr val="accent1">
                    <a:lumMod val="75000"/>
                  </a:schemeClr>
                </a:solidFill>
                <a:latin typeface="Times New Roman" panose="02020603050405020304" pitchFamily="18" charset="0"/>
                <a:cs typeface="Times New Roman" panose="02020603050405020304" pitchFamily="18" charset="0"/>
              </a:rPr>
              <a:t>.8: Quá trình tiền huấn luyện mô hình BERT với nhiệm vụ xây dựng mô hình ngôn ngữ mặt nạ</a:t>
            </a:r>
          </a:p>
        </p:txBody>
      </p:sp>
      <p:sp>
        <p:nvSpPr>
          <p:cNvPr id="10" name="TextBox 9"/>
          <p:cNvSpPr txBox="1"/>
          <p:nvPr/>
        </p:nvSpPr>
        <p:spPr>
          <a:xfrm>
            <a:off x="451907" y="1484889"/>
            <a:ext cx="8337251" cy="430887"/>
          </a:xfrm>
          <a:prstGeom prst="rect">
            <a:avLst/>
          </a:prstGeom>
          <a:noFill/>
        </p:spPr>
        <p:txBody>
          <a:bodyPr wrap="square" rtlCol="0">
            <a:spAutoFit/>
          </a:bodyPr>
          <a:lstStyle/>
          <a:p>
            <a:r>
              <a:rPr lang="en-US" sz="2200" b="1">
                <a:solidFill>
                  <a:srgbClr val="424041"/>
                </a:solidFill>
                <a:latin typeface="Times New Roman" panose="02020603050405020304" pitchFamily="18" charset="0"/>
                <a:cs typeface="Times New Roman" panose="02020603050405020304" pitchFamily="18" charset="0"/>
              </a:rPr>
              <a:t>Mô hình ngôn ngữ mặt nạ</a:t>
            </a:r>
          </a:p>
        </p:txBody>
      </p:sp>
      <p:pic>
        <p:nvPicPr>
          <p:cNvPr id="12" name="Picture 11">
            <a:extLst>
              <a:ext uri="{FF2B5EF4-FFF2-40B4-BE49-F238E27FC236}">
                <a16:creationId xmlns:a16="http://schemas.microsoft.com/office/drawing/2014/main" id="{BF5F8527-1475-51E3-07F6-D4607A9199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783" y="1231114"/>
            <a:ext cx="5184788" cy="3057097"/>
          </a:xfrm>
          <a:prstGeom prst="rect">
            <a:avLst/>
          </a:prstGeom>
          <a:noFill/>
          <a:ln>
            <a:noFill/>
          </a:ln>
        </p:spPr>
      </p:pic>
    </p:spTree>
    <p:extLst>
      <p:ext uri="{BB962C8B-B14F-4D97-AF65-F5344CB8AC3E}">
        <p14:creationId xmlns:p14="http://schemas.microsoft.com/office/powerpoint/2010/main" val="2663809439"/>
      </p:ext>
    </p:extLst>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62;p30"/>
          <p:cNvSpPr txBox="1">
            <a:spLocks noGrp="1"/>
          </p:cNvSpPr>
          <p:nvPr>
            <p:ph type="ctrTitle"/>
          </p:nvPr>
        </p:nvSpPr>
        <p:spPr>
          <a:xfrm>
            <a:off x="4414225" y="200000"/>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6000">
                <a:latin typeface="Times New Roman" panose="02020603050405020304" pitchFamily="18" charset="0"/>
                <a:cs typeface="Times New Roman" panose="02020603050405020304" pitchFamily="18" charset="0"/>
              </a:rPr>
              <a:t>Lời Mở Đầu</a:t>
            </a:r>
            <a:endParaRPr sz="6000">
              <a:latin typeface="Times New Roman" panose="02020603050405020304" pitchFamily="18" charset="0"/>
              <a:cs typeface="Times New Roman" panose="02020603050405020304" pitchFamily="18" charset="0"/>
            </a:endParaRPr>
          </a:p>
        </p:txBody>
      </p:sp>
      <p:sp>
        <p:nvSpPr>
          <p:cNvPr id="21" name="Google Shape;170;p31"/>
          <p:cNvSpPr txBox="1">
            <a:spLocks/>
          </p:cNvSpPr>
          <p:nvPr/>
        </p:nvSpPr>
        <p:spPr>
          <a:xfrm>
            <a:off x="921224" y="1233714"/>
            <a:ext cx="4797188" cy="27097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marL="0" indent="0" algn="l">
              <a:spcAft>
                <a:spcPts val="1600"/>
              </a:spcAft>
            </a:pPr>
            <a:r>
              <a:rPr lang="en-US" sz="2200">
                <a:latin typeface="Times New Roman" panose="02020603050405020304" pitchFamily="18" charset="0"/>
                <a:cs typeface="Times New Roman" panose="02020603050405020304" pitchFamily="18" charset="0"/>
              </a:rPr>
              <a:t>V</a:t>
            </a:r>
            <a:r>
              <a:rPr lang="vi-VN" sz="2200">
                <a:latin typeface="Times New Roman" panose="02020603050405020304" pitchFamily="18" charset="0"/>
                <a:cs typeface="Times New Roman" panose="02020603050405020304" pitchFamily="18" charset="0"/>
              </a:rPr>
              <a:t>ới những</a:t>
            </a:r>
            <a:r>
              <a:rPr lang="en-US" sz="2200">
                <a:latin typeface="Times New Roman" panose="02020603050405020304" pitchFamily="18" charset="0"/>
                <a:cs typeface="Times New Roman" panose="02020603050405020304" pitchFamily="18" charset="0"/>
              </a:rPr>
              <a:t> thuận lợi </a:t>
            </a:r>
            <a:r>
              <a:rPr lang="vi-VN" sz="2200">
                <a:latin typeface="Times New Roman" panose="02020603050405020304" pitchFamily="18" charset="0"/>
                <a:cs typeface="Times New Roman" panose="02020603050405020304" pitchFamily="18" charset="0"/>
              </a:rPr>
              <a:t>và thách thức</a:t>
            </a:r>
            <a:r>
              <a:rPr lang="en-US" sz="2200">
                <a:latin typeface="Times New Roman" panose="02020603050405020304" pitchFamily="18" charset="0"/>
                <a:cs typeface="Times New Roman" panose="02020603050405020304" pitchFamily="18" charset="0"/>
              </a:rPr>
              <a:t> đó</a:t>
            </a:r>
            <a:r>
              <a:rPr lang="vi-VN" sz="2200">
                <a:latin typeface="Times New Roman" panose="02020603050405020304" pitchFamily="18" charset="0"/>
                <a:cs typeface="Times New Roman" panose="02020603050405020304" pitchFamily="18" charset="0"/>
              </a:rPr>
              <a:t>, trong khóa luận tốt nghiệp này,</a:t>
            </a:r>
            <a:r>
              <a:rPr lang="en-US" sz="2200">
                <a:latin typeface="Times New Roman" panose="02020603050405020304" pitchFamily="18" charset="0"/>
                <a:cs typeface="Times New Roman" panose="02020603050405020304" pitchFamily="18" charset="0"/>
              </a:rPr>
              <a:t> em</a:t>
            </a:r>
            <a:r>
              <a:rPr lang="vi-VN" sz="2200">
                <a:latin typeface="Times New Roman" panose="02020603050405020304" pitchFamily="18" charset="0"/>
                <a:cs typeface="Times New Roman" panose="02020603050405020304" pitchFamily="18" charset="0"/>
              </a:rPr>
              <a:t> xin trình bày về đề tài "Tìm hiểu</a:t>
            </a: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mô hình PhoBERT và ứng dụng trong bài toán hỏi đáp tiếng Việt".</a:t>
            </a:r>
          </a:p>
        </p:txBody>
      </p:sp>
      <p:pic>
        <p:nvPicPr>
          <p:cNvPr id="2050" name="Picture 2" descr="Deep Neural Networks |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8869" y="123371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tGPT Logo And Symbol, Meaning, History, PNG, Bran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757" y="3004754"/>
            <a:ext cx="3019463" cy="16984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8C7D1D-C5BA-312C-E07C-AC16E617C67E}"/>
              </a:ext>
            </a:extLst>
          </p:cNvPr>
          <p:cNvSpPr txBox="1"/>
          <p:nvPr/>
        </p:nvSpPr>
        <p:spPr>
          <a:xfrm>
            <a:off x="8567696" y="4443464"/>
            <a:ext cx="591671" cy="584775"/>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2325160643"/>
      </p:ext>
    </p:extLst>
  </p:cSld>
  <p:clrMapOvr>
    <a:masterClrMapping/>
  </p:clrMapOvr>
  <p:transition spd="med">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70</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11" name="TextBox 10">
            <a:extLst>
              <a:ext uri="{FF2B5EF4-FFF2-40B4-BE49-F238E27FC236}">
                <a16:creationId xmlns:a16="http://schemas.microsoft.com/office/drawing/2014/main" id="{29985C4E-4735-ED7A-FEFE-1516E592D4A2}"/>
              </a:ext>
            </a:extLst>
          </p:cNvPr>
          <p:cNvSpPr txBox="1"/>
          <p:nvPr/>
        </p:nvSpPr>
        <p:spPr>
          <a:xfrm>
            <a:off x="155122" y="2918010"/>
            <a:ext cx="3691591" cy="738664"/>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a:t>
            </a:r>
            <a:r>
              <a:rPr lang="en-US">
                <a:solidFill>
                  <a:schemeClr val="accent1">
                    <a:lumMod val="75000"/>
                  </a:schemeClr>
                </a:solidFill>
                <a:latin typeface="Times New Roman" panose="02020603050405020304" pitchFamily="18" charset="0"/>
                <a:cs typeface="Times New Roman" panose="02020603050405020304" pitchFamily="18" charset="0"/>
              </a:rPr>
              <a:t>2</a:t>
            </a:r>
            <a:r>
              <a:rPr lang="vi-VN">
                <a:solidFill>
                  <a:schemeClr val="accent1">
                    <a:lumMod val="75000"/>
                  </a:schemeClr>
                </a:solidFill>
                <a:latin typeface="Times New Roman" panose="02020603050405020304" pitchFamily="18" charset="0"/>
                <a:cs typeface="Times New Roman" panose="02020603050405020304" pitchFamily="18" charset="0"/>
              </a:rPr>
              <a:t>.9: Quá trình đưa ra kết quả xác suất có thể là RMASK của tất cả các từ có trong tập từ vựng</a:t>
            </a:r>
          </a:p>
        </p:txBody>
      </p:sp>
      <p:sp>
        <p:nvSpPr>
          <p:cNvPr id="10" name="TextBox 9"/>
          <p:cNvSpPr txBox="1"/>
          <p:nvPr/>
        </p:nvSpPr>
        <p:spPr>
          <a:xfrm>
            <a:off x="921224" y="1484889"/>
            <a:ext cx="2925489" cy="769441"/>
          </a:xfrm>
          <a:prstGeom prst="rect">
            <a:avLst/>
          </a:prstGeom>
          <a:noFill/>
        </p:spPr>
        <p:txBody>
          <a:bodyPr wrap="square" rtlCol="0">
            <a:spAutoFit/>
          </a:bodyPr>
          <a:lstStyle/>
          <a:p>
            <a:r>
              <a:rPr lang="en-US" sz="2200" b="1">
                <a:solidFill>
                  <a:srgbClr val="424041"/>
                </a:solidFill>
                <a:latin typeface="Times New Roman" panose="02020603050405020304" pitchFamily="18" charset="0"/>
                <a:cs typeface="Times New Roman" panose="02020603050405020304" pitchFamily="18" charset="0"/>
              </a:rPr>
              <a:t>Mô hình ngôn ngữ mặt nạ</a:t>
            </a:r>
          </a:p>
        </p:txBody>
      </p:sp>
      <p:pic>
        <p:nvPicPr>
          <p:cNvPr id="13" name="Picture 12">
            <a:extLst>
              <a:ext uri="{FF2B5EF4-FFF2-40B4-BE49-F238E27FC236}">
                <a16:creationId xmlns:a16="http://schemas.microsoft.com/office/drawing/2014/main" id="{9AC9A6E8-51CA-8ED9-F4F3-B8B366AD7C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46713" y="1231114"/>
            <a:ext cx="4513517" cy="3212350"/>
          </a:xfrm>
          <a:prstGeom prst="rect">
            <a:avLst/>
          </a:prstGeom>
          <a:noFill/>
          <a:ln>
            <a:noFill/>
          </a:ln>
        </p:spPr>
      </p:pic>
    </p:spTree>
    <p:extLst>
      <p:ext uri="{BB962C8B-B14F-4D97-AF65-F5344CB8AC3E}">
        <p14:creationId xmlns:p14="http://schemas.microsoft.com/office/powerpoint/2010/main" val="4043690286"/>
      </p:ext>
    </p:extLst>
  </p:cSld>
  <p:clrMapOvr>
    <a:masterClrMapping/>
  </p:clrMapOvr>
  <p:transition spd="med">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71</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solidFill>
                  <a:schemeClr val="bg2">
                    <a:lumMod val="75000"/>
                  </a:schemeClr>
                </a:solidFill>
                <a:latin typeface="Times New Roman" panose="02020603050405020304" pitchFamily="18" charset="0"/>
                <a:cs typeface="Times New Roman" panose="02020603050405020304" pitchFamily="18" charset="0"/>
              </a:rPr>
              <a:t>2</a:t>
            </a:r>
            <a:r>
              <a:rPr lang="vi-VN" sz="2800">
                <a:solidFill>
                  <a:schemeClr val="bg2">
                    <a:lumMod val="75000"/>
                  </a:schemeClr>
                </a:solidFill>
                <a:latin typeface="Times New Roman" panose="02020603050405020304" pitchFamily="18" charset="0"/>
                <a:cs typeface="Times New Roman" panose="02020603050405020304" pitchFamily="18" charset="0"/>
              </a:rPr>
              <a:t>.2 Mô hình BERT</a:t>
            </a:r>
          </a:p>
        </p:txBody>
      </p:sp>
      <p:sp>
        <p:nvSpPr>
          <p:cNvPr id="9" name="TextBox 8"/>
          <p:cNvSpPr txBox="1"/>
          <p:nvPr/>
        </p:nvSpPr>
        <p:spPr>
          <a:xfrm>
            <a:off x="451907" y="800227"/>
            <a:ext cx="6651753" cy="430887"/>
          </a:xfrm>
          <a:prstGeom prst="rect">
            <a:avLst/>
          </a:prstGeom>
          <a:noFill/>
        </p:spPr>
        <p:txBody>
          <a:bodyPr wrap="square" rtlCol="0">
            <a:spAutoFit/>
          </a:bodyPr>
          <a:lstStyle/>
          <a:p>
            <a:r>
              <a:rPr lang="en-US" sz="2200">
                <a:solidFill>
                  <a:schemeClr val="bg2">
                    <a:lumMod val="75000"/>
                  </a:schemeClr>
                </a:solidFill>
                <a:latin typeface="Times New Roman" panose="02020603050405020304" pitchFamily="18" charset="0"/>
                <a:cs typeface="Times New Roman" panose="02020603050405020304" pitchFamily="18" charset="0"/>
              </a:rPr>
              <a:t>2.2.2 </a:t>
            </a:r>
            <a:r>
              <a:rPr lang="vi-VN" sz="2200">
                <a:solidFill>
                  <a:schemeClr val="bg2">
                    <a:lumMod val="75000"/>
                  </a:schemeClr>
                </a:solidFill>
                <a:latin typeface="Times New Roman" panose="02020603050405020304" pitchFamily="18" charset="0"/>
                <a:cs typeface="Times New Roman" panose="02020603050405020304" pitchFamily="18" charset="0"/>
              </a:rPr>
              <a:t>Quá trình tiền huấn luyện và finetuning lại BERT</a:t>
            </a:r>
          </a:p>
        </p:txBody>
      </p:sp>
      <p:sp>
        <p:nvSpPr>
          <p:cNvPr id="11" name="TextBox 10">
            <a:extLst>
              <a:ext uri="{FF2B5EF4-FFF2-40B4-BE49-F238E27FC236}">
                <a16:creationId xmlns:a16="http://schemas.microsoft.com/office/drawing/2014/main" id="{29985C4E-4735-ED7A-FEFE-1516E592D4A2}"/>
              </a:ext>
            </a:extLst>
          </p:cNvPr>
          <p:cNvSpPr txBox="1"/>
          <p:nvPr/>
        </p:nvSpPr>
        <p:spPr>
          <a:xfrm>
            <a:off x="155122" y="2918010"/>
            <a:ext cx="3691591" cy="523220"/>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a:t>
            </a:r>
            <a:r>
              <a:rPr lang="en-US">
                <a:solidFill>
                  <a:schemeClr val="accent1">
                    <a:lumMod val="75000"/>
                  </a:schemeClr>
                </a:solidFill>
                <a:latin typeface="Times New Roman" panose="02020603050405020304" pitchFamily="18" charset="0"/>
                <a:cs typeface="Times New Roman" panose="02020603050405020304" pitchFamily="18" charset="0"/>
              </a:rPr>
              <a:t>2</a:t>
            </a:r>
            <a:r>
              <a:rPr lang="vi-VN">
                <a:solidFill>
                  <a:schemeClr val="accent1">
                    <a:lumMod val="75000"/>
                  </a:schemeClr>
                </a:solidFill>
                <a:latin typeface="Times New Roman" panose="02020603050405020304" pitchFamily="18" charset="0"/>
                <a:cs typeface="Times New Roman" panose="02020603050405020304" pitchFamily="18" charset="0"/>
              </a:rPr>
              <a:t>.10: Quá trình đưa ra kết quả xác suất hai câu có phải liên tiếp nhau</a:t>
            </a:r>
          </a:p>
        </p:txBody>
      </p:sp>
      <p:sp>
        <p:nvSpPr>
          <p:cNvPr id="10" name="TextBox 9"/>
          <p:cNvSpPr txBox="1"/>
          <p:nvPr/>
        </p:nvSpPr>
        <p:spPr>
          <a:xfrm>
            <a:off x="956874" y="1474398"/>
            <a:ext cx="3123143" cy="769441"/>
          </a:xfrm>
          <a:prstGeom prst="rect">
            <a:avLst/>
          </a:prstGeom>
          <a:noFill/>
        </p:spPr>
        <p:txBody>
          <a:bodyPr wrap="square" rtlCol="0">
            <a:spAutoFit/>
          </a:bodyPr>
          <a:lstStyle/>
          <a:p>
            <a:r>
              <a:rPr lang="en-US" sz="2200" b="1">
                <a:solidFill>
                  <a:srgbClr val="424041"/>
                </a:solidFill>
                <a:latin typeface="Times New Roman" panose="02020603050405020304" pitchFamily="18" charset="0"/>
                <a:cs typeface="Times New Roman" panose="02020603050405020304" pitchFamily="18" charset="0"/>
              </a:rPr>
              <a:t>Mô hình dự đoán câu tiếp theo</a:t>
            </a:r>
          </a:p>
        </p:txBody>
      </p:sp>
      <p:pic>
        <p:nvPicPr>
          <p:cNvPr id="12" name="Picture 11">
            <a:extLst>
              <a:ext uri="{FF2B5EF4-FFF2-40B4-BE49-F238E27FC236}">
                <a16:creationId xmlns:a16="http://schemas.microsoft.com/office/drawing/2014/main" id="{BA5796E2-C58C-85C8-338F-20B7EDAE92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0017" y="1225283"/>
            <a:ext cx="4231470" cy="3312598"/>
          </a:xfrm>
          <a:prstGeom prst="rect">
            <a:avLst/>
          </a:prstGeom>
          <a:noFill/>
          <a:ln>
            <a:noFill/>
          </a:ln>
        </p:spPr>
      </p:pic>
    </p:spTree>
    <p:extLst>
      <p:ext uri="{BB962C8B-B14F-4D97-AF65-F5344CB8AC3E}">
        <p14:creationId xmlns:p14="http://schemas.microsoft.com/office/powerpoint/2010/main" val="1830419998"/>
      </p:ext>
    </p:extLst>
  </p:cSld>
  <p:clrMapOvr>
    <a:masterClrMapping/>
  </p:clrMapOvr>
  <p:transition spd="med">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 name="Google Shape;162;p30"/>
          <p:cNvSpPr txBox="1">
            <a:spLocks noGrp="1"/>
          </p:cNvSpPr>
          <p:nvPr>
            <p:ph type="ctrTitle"/>
          </p:nvPr>
        </p:nvSpPr>
        <p:spPr>
          <a:xfrm>
            <a:off x="3548875" y="1476000"/>
            <a:ext cx="5343125" cy="19273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atin typeface="Times New Roman" panose="02020603050405020304" pitchFamily="18" charset="0"/>
                <a:cs typeface="Times New Roman" panose="02020603050405020304" pitchFamily="18" charset="0"/>
              </a:rPr>
              <a:t>3. XÂY DỰNG MÔ HÌNH</a:t>
            </a:r>
            <a:endParaRPr>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B3CB645-6C04-5699-EA5D-FEED0A3A2ED8}"/>
              </a:ext>
            </a:extLst>
          </p:cNvPr>
          <p:cNvSpPr txBox="1"/>
          <p:nvPr/>
        </p:nvSpPr>
        <p:spPr>
          <a:xfrm>
            <a:off x="8306440" y="4443464"/>
            <a:ext cx="852927" cy="584775"/>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68</a:t>
            </a:r>
          </a:p>
        </p:txBody>
      </p:sp>
    </p:spTree>
    <p:extLst>
      <p:ext uri="{BB962C8B-B14F-4D97-AF65-F5344CB8AC3E}">
        <p14:creationId xmlns:p14="http://schemas.microsoft.com/office/powerpoint/2010/main" val="944877695"/>
      </p:ext>
    </p:extLst>
  </p:cSld>
  <p:clrMapOvr>
    <a:masterClrMapping/>
  </p:clrMapOvr>
  <p:transition spd="med">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73</a:t>
            </a:fld>
            <a:endParaRPr lang="en-US" sz="3200" b="1">
              <a:latin typeface="Times New Roman" panose="02020603050405020304" pitchFamily="18" charset="0"/>
              <a:cs typeface="Times New Roman" panose="02020603050405020304" pitchFamily="18" charset="0"/>
            </a:endParaRPr>
          </a:p>
        </p:txBody>
      </p:sp>
      <p:sp>
        <p:nvSpPr>
          <p:cNvPr id="9" name="Google Shape;508;p28">
            <a:extLst>
              <a:ext uri="{FF2B5EF4-FFF2-40B4-BE49-F238E27FC236}">
                <a16:creationId xmlns:a16="http://schemas.microsoft.com/office/drawing/2014/main" id="{240C82D8-D0BE-1485-42D5-5F32F200B666}"/>
              </a:ext>
            </a:extLst>
          </p:cNvPr>
          <p:cNvSpPr txBox="1">
            <a:spLocks/>
          </p:cNvSpPr>
          <p:nvPr/>
        </p:nvSpPr>
        <p:spPr>
          <a:xfrm>
            <a:off x="479205" y="764275"/>
            <a:ext cx="8510662" cy="6960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a:solidFill>
                  <a:schemeClr val="tx2">
                    <a:lumMod val="25000"/>
                  </a:schemeClr>
                </a:solidFill>
                <a:latin typeface="Times New Roman" panose="02020603050405020304" pitchFamily="18" charset="0"/>
                <a:cs typeface="Times New Roman" panose="02020603050405020304" pitchFamily="18" charset="0"/>
              </a:rPr>
              <a:t>3</a:t>
            </a:r>
            <a:r>
              <a:rPr lang="vi-VN">
                <a:solidFill>
                  <a:schemeClr val="tx2">
                    <a:lumMod val="25000"/>
                  </a:schemeClr>
                </a:solidFill>
                <a:latin typeface="Times New Roman" panose="02020603050405020304" pitchFamily="18" charset="0"/>
                <a:cs typeface="Times New Roman" panose="02020603050405020304" pitchFamily="18" charset="0"/>
              </a:rPr>
              <a:t>.1</a:t>
            </a:r>
            <a:r>
              <a:rPr lang="en-US">
                <a:solidFill>
                  <a:schemeClr val="tx2">
                    <a:lumMod val="25000"/>
                  </a:schemeClr>
                </a:solidFill>
                <a:latin typeface="Times New Roman" panose="02020603050405020304" pitchFamily="18" charset="0"/>
                <a:cs typeface="Times New Roman" panose="02020603050405020304" pitchFamily="18" charset="0"/>
              </a:rPr>
              <a:t> Giới thiệu về tập dữ liệu</a:t>
            </a:r>
            <a:endParaRPr lang="vi-VN">
              <a:solidFill>
                <a:schemeClr val="tx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662972"/>
      </p:ext>
    </p:extLst>
  </p:cSld>
  <p:clrMapOvr>
    <a:masterClrMapping/>
  </p:clrMapOvr>
  <p:transition spd="med">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74</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316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.1</a:t>
            </a:r>
            <a:r>
              <a:rPr lang="en-US" sz="2800">
                <a:latin typeface="Times New Roman" panose="02020603050405020304" pitchFamily="18" charset="0"/>
                <a:cs typeface="Times New Roman" panose="02020603050405020304" pitchFamily="18" charset="0"/>
              </a:rPr>
              <a:t> Giới thiệu về tập dữ liệu</a:t>
            </a:r>
            <a:endParaRPr lang="vi-VN" sz="2800">
              <a:latin typeface="Times New Roman" panose="02020603050405020304" pitchFamily="18" charset="0"/>
              <a:cs typeface="Times New Roman" panose="02020603050405020304" pitchFamily="18" charset="0"/>
            </a:endParaRPr>
          </a:p>
        </p:txBody>
      </p:sp>
      <p:sp>
        <p:nvSpPr>
          <p:cNvPr id="7" name="TextBox 6"/>
          <p:cNvSpPr txBox="1"/>
          <p:nvPr/>
        </p:nvSpPr>
        <p:spPr>
          <a:xfrm>
            <a:off x="914400" y="800227"/>
            <a:ext cx="7342496" cy="1446550"/>
          </a:xfrm>
          <a:prstGeom prst="rect">
            <a:avLst/>
          </a:prstGeom>
          <a:noFill/>
        </p:spPr>
        <p:txBody>
          <a:bodyPr wrap="square" rtlCol="0">
            <a:spAutoFit/>
          </a:bodyPr>
          <a:lstStyle/>
          <a:p>
            <a:r>
              <a:rPr lang="en-US" sz="2200">
                <a:solidFill>
                  <a:srgbClr val="424041"/>
                </a:solidFill>
                <a:latin typeface="Times New Roman" panose="02020603050405020304" pitchFamily="18" charset="0"/>
                <a:cs typeface="Times New Roman" panose="02020603050405020304" pitchFamily="18" charset="0"/>
              </a:rPr>
              <a:t>Tập dữ liệu sử dụng: Vietnamese Question Answering Dataset (UIT-ViQuAD) </a:t>
            </a:r>
            <a:r>
              <a:rPr lang="vi-VN" sz="2200">
                <a:solidFill>
                  <a:srgbClr val="424041"/>
                </a:solidFill>
                <a:latin typeface="Times New Roman" panose="02020603050405020304" pitchFamily="18" charset="0"/>
                <a:cs typeface="Times New Roman" panose="02020603050405020304" pitchFamily="18" charset="0"/>
              </a:rPr>
              <a:t>được giới thiệu bởi nhóm tác giả đến từ Trường Đại học Công nghệ Thông tin, Đại học Quốc gia Thành phố Hồ Chí Minh</a:t>
            </a:r>
            <a:endParaRPr lang="en-US" sz="2200">
              <a:solidFill>
                <a:srgbClr val="424041"/>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1635327" y="2246777"/>
            <a:ext cx="6061936" cy="2318072"/>
          </a:xfrm>
          <a:prstGeom prst="rect">
            <a:avLst/>
          </a:prstGeom>
        </p:spPr>
      </p:pic>
      <p:sp>
        <p:nvSpPr>
          <p:cNvPr id="11" name="TextBox 10">
            <a:extLst>
              <a:ext uri="{FF2B5EF4-FFF2-40B4-BE49-F238E27FC236}">
                <a16:creationId xmlns:a16="http://schemas.microsoft.com/office/drawing/2014/main" id="{29985C4E-4735-ED7A-FEFE-1516E592D4A2}"/>
              </a:ext>
            </a:extLst>
          </p:cNvPr>
          <p:cNvSpPr txBox="1"/>
          <p:nvPr/>
        </p:nvSpPr>
        <p:spPr>
          <a:xfrm>
            <a:off x="1635327" y="4703851"/>
            <a:ext cx="6061935"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Bảng 3.1: Chi tiết tập dữ liệu UIT-ViQuAD 1.0</a:t>
            </a:r>
          </a:p>
        </p:txBody>
      </p:sp>
    </p:spTree>
    <p:extLst>
      <p:ext uri="{BB962C8B-B14F-4D97-AF65-F5344CB8AC3E}">
        <p14:creationId xmlns:p14="http://schemas.microsoft.com/office/powerpoint/2010/main" val="4063992062"/>
      </p:ext>
    </p:extLst>
  </p:cSld>
  <p:clrMapOvr>
    <a:masterClrMapping/>
  </p:clrMapOvr>
  <p:transition spd="med">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75</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0"/>
            <a:ext cx="8510662" cy="4933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.1</a:t>
            </a:r>
            <a:r>
              <a:rPr lang="en-US" sz="2800">
                <a:latin typeface="Times New Roman" panose="02020603050405020304" pitchFamily="18" charset="0"/>
                <a:cs typeface="Times New Roman" panose="02020603050405020304" pitchFamily="18" charset="0"/>
              </a:rPr>
              <a:t> Giới thiệu về tập dữ liệu</a:t>
            </a:r>
            <a:endParaRPr lang="vi-VN" sz="2800">
              <a:latin typeface="Times New Roman" panose="02020603050405020304" pitchFamily="18" charset="0"/>
              <a:cs typeface="Times New Roman" panose="02020603050405020304" pitchFamily="18" charset="0"/>
            </a:endParaRPr>
          </a:p>
        </p:txBody>
      </p:sp>
      <p:sp>
        <p:nvSpPr>
          <p:cNvPr id="7" name="TextBox 6"/>
          <p:cNvSpPr txBox="1"/>
          <p:nvPr/>
        </p:nvSpPr>
        <p:spPr>
          <a:xfrm>
            <a:off x="928049" y="761999"/>
            <a:ext cx="7301552" cy="769441"/>
          </a:xfrm>
          <a:prstGeom prst="rect">
            <a:avLst/>
          </a:prstGeom>
          <a:noFill/>
        </p:spPr>
        <p:txBody>
          <a:bodyPr wrap="square" rtlCol="0">
            <a:spAutoFit/>
          </a:bodyPr>
          <a:lstStyle/>
          <a:p>
            <a:r>
              <a:rPr lang="en-US" sz="2200">
                <a:solidFill>
                  <a:srgbClr val="424041"/>
                </a:solidFill>
                <a:latin typeface="Times New Roman" panose="02020603050405020304" pitchFamily="18" charset="0"/>
                <a:cs typeface="Times New Roman" panose="02020603050405020304" pitchFamily="18" charset="0"/>
              </a:rPr>
              <a:t>Tập dữ liệu sử dụng: Vietnamese Question Answering Dataset (UIT-ViQuAD)</a:t>
            </a:r>
          </a:p>
        </p:txBody>
      </p:sp>
      <p:pic>
        <p:nvPicPr>
          <p:cNvPr id="6" name="Picture 5"/>
          <p:cNvPicPr>
            <a:picLocks noChangeAspect="1"/>
          </p:cNvPicPr>
          <p:nvPr/>
        </p:nvPicPr>
        <p:blipFill>
          <a:blip r:embed="rId2"/>
          <a:stretch>
            <a:fillRect/>
          </a:stretch>
        </p:blipFill>
        <p:spPr>
          <a:xfrm>
            <a:off x="1676272" y="1531440"/>
            <a:ext cx="6061936" cy="2267517"/>
          </a:xfrm>
          <a:prstGeom prst="rect">
            <a:avLst/>
          </a:prstGeom>
        </p:spPr>
      </p:pic>
      <p:sp>
        <p:nvSpPr>
          <p:cNvPr id="9" name="TextBox 8">
            <a:extLst>
              <a:ext uri="{FF2B5EF4-FFF2-40B4-BE49-F238E27FC236}">
                <a16:creationId xmlns:a16="http://schemas.microsoft.com/office/drawing/2014/main" id="{29985C4E-4735-ED7A-FEFE-1516E592D4A2}"/>
              </a:ext>
            </a:extLst>
          </p:cNvPr>
          <p:cNvSpPr txBox="1"/>
          <p:nvPr/>
        </p:nvSpPr>
        <p:spPr>
          <a:xfrm>
            <a:off x="1676273" y="3935716"/>
            <a:ext cx="6061935"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Bảng 3.2: Chi tiết tập dữ liệu UIT-ViQuAD 2.0</a:t>
            </a:r>
          </a:p>
        </p:txBody>
      </p:sp>
    </p:spTree>
    <p:extLst>
      <p:ext uri="{BB962C8B-B14F-4D97-AF65-F5344CB8AC3E}">
        <p14:creationId xmlns:p14="http://schemas.microsoft.com/office/powerpoint/2010/main" val="2989128636"/>
      </p:ext>
    </p:extLst>
  </p:cSld>
  <p:clrMapOvr>
    <a:masterClrMapping/>
  </p:clrMapOvr>
  <p:transition spd="med">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76</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.1</a:t>
            </a:r>
            <a:r>
              <a:rPr lang="en-US" sz="2800">
                <a:latin typeface="Times New Roman" panose="02020603050405020304" pitchFamily="18" charset="0"/>
                <a:cs typeface="Times New Roman" panose="02020603050405020304" pitchFamily="18" charset="0"/>
              </a:rPr>
              <a:t> Giới thiệu về tập dữ liệu</a:t>
            </a:r>
            <a:endParaRPr lang="vi-VN" sz="28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9985C4E-4735-ED7A-FEFE-1516E592D4A2}"/>
              </a:ext>
            </a:extLst>
          </p:cNvPr>
          <p:cNvSpPr txBox="1"/>
          <p:nvPr/>
        </p:nvSpPr>
        <p:spPr>
          <a:xfrm>
            <a:off x="6484620" y="1640856"/>
            <a:ext cx="2674748" cy="523220"/>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Hình 3.1: Minh họa định dạng của tập dữ liệu</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34" y="738659"/>
            <a:ext cx="5845586" cy="4251853"/>
          </a:xfrm>
          <a:prstGeom prst="rect">
            <a:avLst/>
          </a:prstGeom>
        </p:spPr>
      </p:pic>
    </p:spTree>
    <p:extLst>
      <p:ext uri="{BB962C8B-B14F-4D97-AF65-F5344CB8AC3E}">
        <p14:creationId xmlns:p14="http://schemas.microsoft.com/office/powerpoint/2010/main" val="3059477033"/>
      </p:ext>
    </p:extLst>
  </p:cSld>
  <p:clrMapOvr>
    <a:masterClrMapping/>
  </p:clrMapOvr>
  <p:transition spd="med">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77</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545909"/>
            <a:ext cx="8510662" cy="12146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a:solidFill>
                  <a:schemeClr val="tx2">
                    <a:lumMod val="25000"/>
                  </a:schemeClr>
                </a:solidFill>
                <a:latin typeface="Times New Roman" panose="02020603050405020304" pitchFamily="18" charset="0"/>
                <a:cs typeface="Times New Roman" panose="02020603050405020304" pitchFamily="18" charset="0"/>
              </a:rPr>
              <a:t>3</a:t>
            </a:r>
            <a:r>
              <a:rPr lang="vi-VN">
                <a:solidFill>
                  <a:schemeClr val="tx2">
                    <a:lumMod val="25000"/>
                  </a:schemeClr>
                </a:solidFill>
                <a:latin typeface="Times New Roman" panose="02020603050405020304" pitchFamily="18" charset="0"/>
                <a:cs typeface="Times New Roman" panose="02020603050405020304" pitchFamily="18" charset="0"/>
              </a:rPr>
              <a:t>.</a:t>
            </a:r>
            <a:r>
              <a:rPr lang="en-US">
                <a:solidFill>
                  <a:schemeClr val="tx2">
                    <a:lumMod val="25000"/>
                  </a:schemeClr>
                </a:solidFill>
                <a:latin typeface="Times New Roman" panose="02020603050405020304" pitchFamily="18" charset="0"/>
                <a:cs typeface="Times New Roman" panose="02020603050405020304" pitchFamily="18" charset="0"/>
              </a:rPr>
              <a:t>2 Tinh chỉnh mô hình BERT cho nhiệm vụ trả lời câu hỏi</a:t>
            </a:r>
            <a:endParaRPr lang="vi-VN">
              <a:solidFill>
                <a:schemeClr val="tx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0869161"/>
      </p:ext>
    </p:extLst>
  </p:cSld>
  <p:clrMapOvr>
    <a:masterClrMapping/>
  </p:clrMapOvr>
  <p:transition spd="med">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78</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9119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2 Tinh chỉnh mô hình BERT cho nhiệm vụ trả lời câu hỏi</a:t>
            </a:r>
            <a:endParaRPr lang="vi-VN" sz="2800">
              <a:latin typeface="Times New Roman" panose="02020603050405020304" pitchFamily="18" charset="0"/>
              <a:cs typeface="Times New Roman" panose="02020603050405020304" pitchFamily="18" charset="0"/>
            </a:endParaRPr>
          </a:p>
        </p:txBody>
      </p:sp>
      <p:sp>
        <p:nvSpPr>
          <p:cNvPr id="6" name="TextBox 5"/>
          <p:cNvSpPr txBox="1"/>
          <p:nvPr/>
        </p:nvSpPr>
        <p:spPr>
          <a:xfrm>
            <a:off x="451911" y="1180531"/>
            <a:ext cx="8364544" cy="1785104"/>
          </a:xfrm>
          <a:prstGeom prst="rect">
            <a:avLst/>
          </a:prstGeom>
          <a:noFill/>
        </p:spPr>
        <p:txBody>
          <a:bodyPr wrap="square" rtlCol="0">
            <a:spAutoFit/>
          </a:bodyPr>
          <a:lstStyle/>
          <a:p>
            <a:r>
              <a:rPr lang="vi-VN" sz="2200">
                <a:solidFill>
                  <a:srgbClr val="7030A0"/>
                </a:solidFill>
                <a:latin typeface="Times New Roman" panose="02020603050405020304" pitchFamily="18" charset="0"/>
                <a:cs typeface="Times New Roman" panose="02020603050405020304" pitchFamily="18" charset="0"/>
              </a:rPr>
              <a:t>Nhiệm vụ: </a:t>
            </a:r>
            <a:r>
              <a:rPr lang="en-US" sz="2200">
                <a:solidFill>
                  <a:srgbClr val="424041"/>
                </a:solidFill>
                <a:latin typeface="Times New Roman" panose="02020603050405020304" pitchFamily="18" charset="0"/>
                <a:cs typeface="Times New Roman" panose="02020603050405020304" pitchFamily="18" charset="0"/>
              </a:rPr>
              <a:t>T</a:t>
            </a:r>
            <a:r>
              <a:rPr lang="vi-VN" sz="2200">
                <a:solidFill>
                  <a:srgbClr val="424041"/>
                </a:solidFill>
                <a:latin typeface="Times New Roman" panose="02020603050405020304" pitchFamily="18" charset="0"/>
                <a:cs typeface="Times New Roman" panose="02020603050405020304" pitchFamily="18" charset="0"/>
              </a:rPr>
              <a:t>rích xuất câu trả lời từ câu hỏi</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và đoạn văn bản kèm theo được cung cấp trước đó.</a:t>
            </a:r>
          </a:p>
          <a:p>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  </a:t>
            </a:r>
            <a:r>
              <a:rPr lang="vi-VN" sz="2200">
                <a:solidFill>
                  <a:srgbClr val="7030A0"/>
                </a:solidFill>
                <a:latin typeface="Times New Roman" panose="02020603050405020304" pitchFamily="18" charset="0"/>
                <a:cs typeface="Times New Roman" panose="02020603050405020304" pitchFamily="18" charset="0"/>
              </a:rPr>
              <a:t>Đầu vào của mô hình : </a:t>
            </a:r>
            <a:r>
              <a:rPr lang="vi-VN" sz="2200">
                <a:solidFill>
                  <a:srgbClr val="424041"/>
                </a:solidFill>
                <a:latin typeface="Times New Roman" panose="02020603050405020304" pitchFamily="18" charset="0"/>
                <a:cs typeface="Times New Roman" panose="02020603050405020304" pitchFamily="18" charset="0"/>
              </a:rPr>
              <a:t>&lt;Câu hỏi&gt; &lt;Đoạn văn bản chứa câu trả lời&gt;</a:t>
            </a:r>
          </a:p>
          <a:p>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  </a:t>
            </a:r>
            <a:r>
              <a:rPr lang="vi-VN" sz="2200">
                <a:solidFill>
                  <a:srgbClr val="7030A0"/>
                </a:solidFill>
                <a:latin typeface="Times New Roman" panose="02020603050405020304" pitchFamily="18" charset="0"/>
                <a:cs typeface="Times New Roman" panose="02020603050405020304" pitchFamily="18" charset="0"/>
              </a:rPr>
              <a:t>Đầu ra của mô hình: </a:t>
            </a:r>
            <a:r>
              <a:rPr lang="vi-VN" sz="2200">
                <a:solidFill>
                  <a:srgbClr val="424041"/>
                </a:solidFill>
                <a:latin typeface="Times New Roman" panose="02020603050405020304" pitchFamily="18" charset="0"/>
                <a:cs typeface="Times New Roman" panose="02020603050405020304" pitchFamily="18" charset="0"/>
              </a:rPr>
              <a:t>&lt;Câu trả lời chứa trong đoạn văn bản&gt;</a:t>
            </a:r>
          </a:p>
        </p:txBody>
      </p:sp>
    </p:spTree>
    <p:extLst>
      <p:ext uri="{BB962C8B-B14F-4D97-AF65-F5344CB8AC3E}">
        <p14:creationId xmlns:p14="http://schemas.microsoft.com/office/powerpoint/2010/main" val="1362271801"/>
      </p:ext>
    </p:extLst>
  </p:cSld>
  <p:clrMapOvr>
    <a:masterClrMapping/>
  </p:clrMapOvr>
  <p:transition spd="med">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79</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9119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2 Tinh chỉnh mô hình BERT cho nhiệm vụ trả lời câu hỏi</a:t>
            </a:r>
            <a:endParaRPr lang="vi-VN" sz="2800">
              <a:latin typeface="Times New Roman" panose="02020603050405020304" pitchFamily="18" charset="0"/>
              <a:cs typeface="Times New Roman" panose="02020603050405020304" pitchFamily="18" charset="0"/>
            </a:endParaRPr>
          </a:p>
        </p:txBody>
      </p:sp>
      <p:sp>
        <p:nvSpPr>
          <p:cNvPr id="6" name="TextBox 5"/>
          <p:cNvSpPr txBox="1"/>
          <p:nvPr/>
        </p:nvSpPr>
        <p:spPr>
          <a:xfrm>
            <a:off x="451911" y="1180531"/>
            <a:ext cx="8364544" cy="2462213"/>
          </a:xfrm>
          <a:prstGeom prst="rect">
            <a:avLst/>
          </a:prstGeom>
          <a:noFill/>
        </p:spPr>
        <p:txBody>
          <a:bodyPr wrap="square" rtlCol="0">
            <a:spAutoFit/>
          </a:bodyPr>
          <a:lstStyle/>
          <a:p>
            <a:r>
              <a:rPr lang="vi-VN" sz="2200" u="sng">
                <a:solidFill>
                  <a:srgbClr val="00B050"/>
                </a:solidFill>
                <a:latin typeface="Times New Roman" panose="02020603050405020304" pitchFamily="18" charset="0"/>
                <a:cs typeface="Times New Roman" panose="02020603050405020304" pitchFamily="18" charset="0"/>
              </a:rPr>
              <a:t>Câu hỏi</a:t>
            </a:r>
            <a:r>
              <a:rPr lang="vi-VN" sz="2200">
                <a:solidFill>
                  <a:srgbClr val="00B050"/>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"Hệ thống miễn dịch là gì?“</a:t>
            </a:r>
          </a:p>
          <a:p>
            <a:endParaRPr lang="vi-VN" sz="2200">
              <a:solidFill>
                <a:schemeClr val="bg1"/>
              </a:solidFill>
              <a:latin typeface="Times New Roman" panose="02020603050405020304" pitchFamily="18" charset="0"/>
              <a:cs typeface="Times New Roman" panose="02020603050405020304" pitchFamily="18" charset="0"/>
            </a:endParaRPr>
          </a:p>
          <a:p>
            <a:r>
              <a:rPr lang="vi-VN" sz="2200" u="sng">
                <a:solidFill>
                  <a:srgbClr val="00B050"/>
                </a:solidFill>
                <a:latin typeface="Times New Roman" panose="02020603050405020304" pitchFamily="18" charset="0"/>
                <a:cs typeface="Times New Roman" panose="02020603050405020304" pitchFamily="18" charset="0"/>
              </a:rPr>
              <a:t>Đoạn văn bản: </a:t>
            </a:r>
            <a:r>
              <a:rPr lang="vi-VN" sz="2200">
                <a:solidFill>
                  <a:srgbClr val="424041"/>
                </a:solidFill>
                <a:latin typeface="Times New Roman" panose="02020603050405020304" pitchFamily="18" charset="0"/>
                <a:cs typeface="Times New Roman" panose="02020603050405020304" pitchFamily="18" charset="0"/>
              </a:rPr>
              <a:t>"Hệ thống miễn dịch là </a:t>
            </a:r>
            <a:r>
              <a:rPr lang="vi-VN" sz="2200" u="sng">
                <a:solidFill>
                  <a:srgbClr val="FF0000"/>
                </a:solidFill>
                <a:latin typeface="Times New Roman" panose="02020603050405020304" pitchFamily="18" charset="0"/>
                <a:cs typeface="Times New Roman" panose="02020603050405020304" pitchFamily="18" charset="0"/>
              </a:rPr>
              <a:t>hệ thống gồm nhiều cấu trúc và quá trình sinh học bên trong cơ thể nhằm bảo vệ chống lại bệnh tật</a:t>
            </a:r>
            <a:r>
              <a:rPr lang="vi-VN" sz="2200">
                <a:solidFill>
                  <a:srgbClr val="FF0000"/>
                </a:solidFill>
                <a:latin typeface="Times New Roman" panose="02020603050405020304" pitchFamily="18" charset="0"/>
                <a:cs typeface="Times New Roman" panose="02020603050405020304" pitchFamily="18" charset="0"/>
              </a:rPr>
              <a:t>.</a:t>
            </a:r>
            <a:r>
              <a:rPr lang="vi-VN" sz="2200">
                <a:solidFill>
                  <a:srgbClr val="424041"/>
                </a:solidFill>
                <a:latin typeface="Times New Roman" panose="02020603050405020304" pitchFamily="18" charset="0"/>
                <a:cs typeface="Times New Roman" panose="02020603050405020304" pitchFamily="18" charset="0"/>
              </a:rPr>
              <a:t> Để hoạt động bình thường, hệ thống miễn dịch phải phát hiện nhiều loại tác nhân, được gọi là mầm bệnh, từ vi rút đến giun ký sinh và phân biệt chúng từ mô khỏe mạnh của chính sinh vật đó."</a:t>
            </a:r>
          </a:p>
        </p:txBody>
      </p:sp>
    </p:spTree>
    <p:extLst>
      <p:ext uri="{BB962C8B-B14F-4D97-AF65-F5344CB8AC3E}">
        <p14:creationId xmlns:p14="http://schemas.microsoft.com/office/powerpoint/2010/main" val="2250011745"/>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1890833" y="279034"/>
            <a:ext cx="520924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Times New Roman" panose="02020603050405020304" pitchFamily="18" charset="0"/>
                <a:cs typeface="Times New Roman" panose="02020603050405020304" pitchFamily="18" charset="0"/>
              </a:rPr>
              <a:t>Nội dung của bài báo cáo</a:t>
            </a:r>
            <a:endParaRPr>
              <a:latin typeface="Times New Roman" panose="02020603050405020304" pitchFamily="18" charset="0"/>
              <a:cs typeface="Times New Roman" panose="02020603050405020304" pitchFamily="18" charset="0"/>
            </a:endParaRPr>
          </a:p>
        </p:txBody>
      </p:sp>
      <p:sp>
        <p:nvSpPr>
          <p:cNvPr id="40" name="Google Shape;690;p32">
            <a:extLst>
              <a:ext uri="{FF2B5EF4-FFF2-40B4-BE49-F238E27FC236}">
                <a16:creationId xmlns:a16="http://schemas.microsoft.com/office/drawing/2014/main" id="{F3CD21F6-682E-EE19-06F6-79E01331FA90}"/>
              </a:ext>
            </a:extLst>
          </p:cNvPr>
          <p:cNvSpPr/>
          <p:nvPr/>
        </p:nvSpPr>
        <p:spPr>
          <a:xfrm>
            <a:off x="0" y="1355526"/>
            <a:ext cx="837012" cy="665289"/>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4000">
                <a:latin typeface="+mj-lt"/>
                <a:cs typeface="Times New Roman" panose="02020603050405020304" pitchFamily="18" charset="0"/>
              </a:rPr>
              <a:t>01</a:t>
            </a:r>
            <a:endParaRPr sz="4000">
              <a:latin typeface="Times New Roman" panose="02020603050405020304" pitchFamily="18" charset="0"/>
              <a:cs typeface="Times New Roman" panose="02020603050405020304" pitchFamily="18" charset="0"/>
            </a:endParaRPr>
          </a:p>
        </p:txBody>
      </p:sp>
      <p:sp>
        <p:nvSpPr>
          <p:cNvPr id="42" name="Google Shape;690;p32">
            <a:extLst>
              <a:ext uri="{FF2B5EF4-FFF2-40B4-BE49-F238E27FC236}">
                <a16:creationId xmlns:a16="http://schemas.microsoft.com/office/drawing/2014/main" id="{5F405346-8EF1-E12A-F381-406E4961C536}"/>
              </a:ext>
            </a:extLst>
          </p:cNvPr>
          <p:cNvSpPr/>
          <p:nvPr/>
        </p:nvSpPr>
        <p:spPr>
          <a:xfrm>
            <a:off x="0" y="2572616"/>
            <a:ext cx="837012" cy="665289"/>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4000">
                <a:latin typeface="+mj-lt"/>
                <a:cs typeface="Times New Roman" panose="02020603050405020304" pitchFamily="18" charset="0"/>
              </a:rPr>
              <a:t>02</a:t>
            </a:r>
            <a:endParaRPr sz="4000">
              <a:latin typeface="Times New Roman" panose="02020603050405020304" pitchFamily="18" charset="0"/>
              <a:cs typeface="Times New Roman" panose="02020603050405020304" pitchFamily="18" charset="0"/>
            </a:endParaRPr>
          </a:p>
        </p:txBody>
      </p:sp>
      <p:sp>
        <p:nvSpPr>
          <p:cNvPr id="43" name="Google Shape;690;p32">
            <a:extLst>
              <a:ext uri="{FF2B5EF4-FFF2-40B4-BE49-F238E27FC236}">
                <a16:creationId xmlns:a16="http://schemas.microsoft.com/office/drawing/2014/main" id="{5CBCB6E4-701E-23A2-6D17-D80BAB4D9B13}"/>
              </a:ext>
            </a:extLst>
          </p:cNvPr>
          <p:cNvSpPr/>
          <p:nvPr/>
        </p:nvSpPr>
        <p:spPr>
          <a:xfrm>
            <a:off x="4616737" y="1355525"/>
            <a:ext cx="837012" cy="665289"/>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4000">
                <a:latin typeface="+mj-lt"/>
                <a:cs typeface="Times New Roman" panose="02020603050405020304" pitchFamily="18" charset="0"/>
              </a:rPr>
              <a:t>04</a:t>
            </a:r>
            <a:endParaRPr sz="4000">
              <a:latin typeface="Times New Roman" panose="02020603050405020304" pitchFamily="18" charset="0"/>
              <a:cs typeface="Times New Roman" panose="02020603050405020304" pitchFamily="18" charset="0"/>
            </a:endParaRPr>
          </a:p>
        </p:txBody>
      </p:sp>
      <p:sp>
        <p:nvSpPr>
          <p:cNvPr id="44" name="Google Shape;690;p32">
            <a:extLst>
              <a:ext uri="{FF2B5EF4-FFF2-40B4-BE49-F238E27FC236}">
                <a16:creationId xmlns:a16="http://schemas.microsoft.com/office/drawing/2014/main" id="{9B741A9F-1C48-7386-69DD-379A9311259A}"/>
              </a:ext>
            </a:extLst>
          </p:cNvPr>
          <p:cNvSpPr/>
          <p:nvPr/>
        </p:nvSpPr>
        <p:spPr>
          <a:xfrm>
            <a:off x="0" y="3790571"/>
            <a:ext cx="837012" cy="665289"/>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4000">
                <a:latin typeface="+mj-lt"/>
                <a:cs typeface="Times New Roman" panose="02020603050405020304" pitchFamily="18" charset="0"/>
              </a:rPr>
              <a:t>03</a:t>
            </a:r>
            <a:endParaRPr sz="4000">
              <a:latin typeface="Times New Roman" panose="02020603050405020304" pitchFamily="18" charset="0"/>
              <a:cs typeface="Times New Roman" panose="02020603050405020304" pitchFamily="18" charset="0"/>
            </a:endParaRPr>
          </a:p>
        </p:txBody>
      </p:sp>
      <p:sp>
        <p:nvSpPr>
          <p:cNvPr id="45" name="Google Shape;690;p32">
            <a:extLst>
              <a:ext uri="{FF2B5EF4-FFF2-40B4-BE49-F238E27FC236}">
                <a16:creationId xmlns:a16="http://schemas.microsoft.com/office/drawing/2014/main" id="{D4B65E14-EF5F-96D6-0582-AC4DEE8EBF5F}"/>
              </a:ext>
            </a:extLst>
          </p:cNvPr>
          <p:cNvSpPr/>
          <p:nvPr/>
        </p:nvSpPr>
        <p:spPr>
          <a:xfrm>
            <a:off x="4616737" y="2571750"/>
            <a:ext cx="837012" cy="665289"/>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4000">
                <a:latin typeface="+mj-lt"/>
                <a:cs typeface="Times New Roman" panose="02020603050405020304" pitchFamily="18" charset="0"/>
              </a:rPr>
              <a:t>05</a:t>
            </a:r>
            <a:endParaRPr sz="4000">
              <a:latin typeface="Times New Roman" panose="02020603050405020304" pitchFamily="18" charset="0"/>
              <a:cs typeface="Times New Roman" panose="02020603050405020304" pitchFamily="18" charset="0"/>
            </a:endParaRPr>
          </a:p>
        </p:txBody>
      </p:sp>
      <p:sp>
        <p:nvSpPr>
          <p:cNvPr id="46" name="Google Shape;67;p14">
            <a:extLst>
              <a:ext uri="{FF2B5EF4-FFF2-40B4-BE49-F238E27FC236}">
                <a16:creationId xmlns:a16="http://schemas.microsoft.com/office/drawing/2014/main" id="{F7844C16-C555-86F2-0374-CD4DB1656A50}"/>
              </a:ext>
            </a:extLst>
          </p:cNvPr>
          <p:cNvSpPr txBox="1">
            <a:spLocks/>
          </p:cNvSpPr>
          <p:nvPr/>
        </p:nvSpPr>
        <p:spPr>
          <a:xfrm>
            <a:off x="528594" y="1311792"/>
            <a:ext cx="2377292" cy="738603"/>
          </a:xfrm>
          <a:prstGeom prst="rect">
            <a:avLst/>
          </a:prstGeom>
          <a:noFill/>
          <a:ln>
            <a:noFill/>
          </a:ln>
        </p:spPr>
        <p:txBody>
          <a:bodyPr spcFirstLastPara="1" wrap="square" lIns="182850" tIns="182850" rIns="182850" bIns="182850" anchor="t" anchorCtr="0">
            <a:sp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buFont typeface="Livvic Light"/>
              <a:buNone/>
            </a:pPr>
            <a:r>
              <a:rPr lang="en-US" sz="2400">
                <a:solidFill>
                  <a:schemeClr val="accent6">
                    <a:lumMod val="60000"/>
                    <a:lumOff val="40000"/>
                  </a:schemeClr>
                </a:solidFill>
                <a:latin typeface="Times New Roman" panose="02020603050405020304" pitchFamily="18" charset="0"/>
                <a:ea typeface="Josefin Sans"/>
                <a:cs typeface="Times New Roman" panose="02020603050405020304" pitchFamily="18" charset="0"/>
                <a:sym typeface="Josefin Sans"/>
              </a:rPr>
              <a:t>GIỚI THIỆU</a:t>
            </a:r>
            <a:endParaRPr lang="vi-VN" sz="2400">
              <a:solidFill>
                <a:schemeClr val="accent6">
                  <a:lumMod val="60000"/>
                  <a:lumOff val="40000"/>
                </a:schemeClr>
              </a:solidFill>
              <a:latin typeface="Times New Roman" panose="02020603050405020304" pitchFamily="18" charset="0"/>
              <a:ea typeface="Josefin Sans"/>
              <a:cs typeface="Times New Roman" panose="02020603050405020304" pitchFamily="18" charset="0"/>
              <a:sym typeface="Josefin Sans"/>
            </a:endParaRPr>
          </a:p>
        </p:txBody>
      </p:sp>
      <p:sp>
        <p:nvSpPr>
          <p:cNvPr id="47" name="Google Shape;67;p14">
            <a:extLst>
              <a:ext uri="{FF2B5EF4-FFF2-40B4-BE49-F238E27FC236}">
                <a16:creationId xmlns:a16="http://schemas.microsoft.com/office/drawing/2014/main" id="{AA33F77D-BDEE-C0FA-A24E-EBA4854410EF}"/>
              </a:ext>
            </a:extLst>
          </p:cNvPr>
          <p:cNvSpPr txBox="1">
            <a:spLocks/>
          </p:cNvSpPr>
          <p:nvPr/>
        </p:nvSpPr>
        <p:spPr>
          <a:xfrm>
            <a:off x="528594" y="2464193"/>
            <a:ext cx="4212739" cy="1107935"/>
          </a:xfrm>
          <a:prstGeom prst="rect">
            <a:avLst/>
          </a:prstGeom>
          <a:noFill/>
          <a:ln>
            <a:noFill/>
          </a:ln>
        </p:spPr>
        <p:txBody>
          <a:bodyPr spcFirstLastPara="1" wrap="square" lIns="182850" tIns="182850" rIns="182850" bIns="182850" anchor="t" anchorCtr="0">
            <a:sp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buFont typeface="Livvic Light"/>
              <a:buNone/>
            </a:pPr>
            <a:r>
              <a:rPr lang="en-US" sz="2400">
                <a:solidFill>
                  <a:schemeClr val="accent6">
                    <a:lumMod val="60000"/>
                    <a:lumOff val="40000"/>
                  </a:schemeClr>
                </a:solidFill>
                <a:latin typeface="Times New Roman" panose="02020603050405020304" pitchFamily="18" charset="0"/>
                <a:ea typeface="Josefin Sans"/>
                <a:cs typeface="Times New Roman" panose="02020603050405020304" pitchFamily="18" charset="0"/>
                <a:sym typeface="Josefin Sans"/>
              </a:rPr>
              <a:t>TỔNG QUAN VỀ TRANSFORMER, BERT</a:t>
            </a:r>
            <a:endParaRPr lang="vi-VN" sz="2400">
              <a:solidFill>
                <a:schemeClr val="accent6">
                  <a:lumMod val="60000"/>
                  <a:lumOff val="40000"/>
                </a:schemeClr>
              </a:solidFill>
              <a:latin typeface="Times New Roman" panose="02020603050405020304" pitchFamily="18" charset="0"/>
              <a:ea typeface="Josefin Sans"/>
              <a:cs typeface="Times New Roman" panose="02020603050405020304" pitchFamily="18" charset="0"/>
              <a:sym typeface="Josefin Sans"/>
            </a:endParaRPr>
          </a:p>
        </p:txBody>
      </p:sp>
      <p:sp>
        <p:nvSpPr>
          <p:cNvPr id="48" name="Google Shape;67;p14">
            <a:extLst>
              <a:ext uri="{FF2B5EF4-FFF2-40B4-BE49-F238E27FC236}">
                <a16:creationId xmlns:a16="http://schemas.microsoft.com/office/drawing/2014/main" id="{451C9A9C-7FFB-9AA5-81E8-64039C51E291}"/>
              </a:ext>
            </a:extLst>
          </p:cNvPr>
          <p:cNvSpPr txBox="1">
            <a:spLocks/>
          </p:cNvSpPr>
          <p:nvPr/>
        </p:nvSpPr>
        <p:spPr>
          <a:xfrm>
            <a:off x="528594" y="3610136"/>
            <a:ext cx="4304663" cy="738603"/>
          </a:xfrm>
          <a:prstGeom prst="rect">
            <a:avLst/>
          </a:prstGeom>
          <a:noFill/>
          <a:ln>
            <a:noFill/>
          </a:ln>
        </p:spPr>
        <p:txBody>
          <a:bodyPr spcFirstLastPara="1" wrap="square" lIns="182850" tIns="182850" rIns="182850" bIns="182850" anchor="t" anchorCtr="0">
            <a:sp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buFont typeface="Livvic Light"/>
              <a:buNone/>
            </a:pPr>
            <a:r>
              <a:rPr lang="en-US" sz="2400">
                <a:solidFill>
                  <a:schemeClr val="accent6">
                    <a:lumMod val="60000"/>
                    <a:lumOff val="40000"/>
                  </a:schemeClr>
                </a:solidFill>
                <a:latin typeface="Times New Roman" panose="02020603050405020304" pitchFamily="18" charset="0"/>
                <a:ea typeface="Josefin Sans"/>
                <a:cs typeface="Times New Roman" panose="02020603050405020304" pitchFamily="18" charset="0"/>
                <a:sym typeface="Josefin Sans"/>
              </a:rPr>
              <a:t>XÂY DỰNG MÔ HÌNH</a:t>
            </a:r>
            <a:endParaRPr lang="vi-VN" sz="2400">
              <a:solidFill>
                <a:schemeClr val="accent6">
                  <a:lumMod val="60000"/>
                  <a:lumOff val="40000"/>
                </a:schemeClr>
              </a:solidFill>
              <a:latin typeface="Times New Roman" panose="02020603050405020304" pitchFamily="18" charset="0"/>
              <a:ea typeface="Josefin Sans"/>
              <a:cs typeface="Times New Roman" panose="02020603050405020304" pitchFamily="18" charset="0"/>
              <a:sym typeface="Josefin Sans"/>
            </a:endParaRPr>
          </a:p>
        </p:txBody>
      </p:sp>
      <p:sp>
        <p:nvSpPr>
          <p:cNvPr id="49" name="Google Shape;67;p14">
            <a:extLst>
              <a:ext uri="{FF2B5EF4-FFF2-40B4-BE49-F238E27FC236}">
                <a16:creationId xmlns:a16="http://schemas.microsoft.com/office/drawing/2014/main" id="{E0550BEE-3573-A317-A08B-E16CBE517BF8}"/>
              </a:ext>
            </a:extLst>
          </p:cNvPr>
          <p:cNvSpPr txBox="1">
            <a:spLocks/>
          </p:cNvSpPr>
          <p:nvPr/>
        </p:nvSpPr>
        <p:spPr>
          <a:xfrm>
            <a:off x="5123587" y="2498436"/>
            <a:ext cx="4136524" cy="738603"/>
          </a:xfrm>
          <a:prstGeom prst="rect">
            <a:avLst/>
          </a:prstGeom>
          <a:noFill/>
          <a:ln>
            <a:noFill/>
          </a:ln>
        </p:spPr>
        <p:txBody>
          <a:bodyPr spcFirstLastPara="1" wrap="square" lIns="182850" tIns="182850" rIns="182850" bIns="182850" anchor="t" anchorCtr="0">
            <a:sp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buFont typeface="Livvic Light"/>
              <a:buNone/>
            </a:pPr>
            <a:r>
              <a:rPr lang="en-US" sz="2400">
                <a:solidFill>
                  <a:schemeClr val="accent6">
                    <a:lumMod val="60000"/>
                    <a:lumOff val="40000"/>
                  </a:schemeClr>
                </a:solidFill>
                <a:latin typeface="Times New Roman" panose="02020603050405020304" pitchFamily="18" charset="0"/>
                <a:ea typeface="Josefin Sans"/>
                <a:cs typeface="Times New Roman" panose="02020603050405020304" pitchFamily="18" charset="0"/>
                <a:sym typeface="Josefin Sans"/>
              </a:rPr>
              <a:t>THẢO LUẬN</a:t>
            </a:r>
            <a:endParaRPr lang="vi-VN" sz="2400">
              <a:solidFill>
                <a:schemeClr val="accent6">
                  <a:lumMod val="60000"/>
                  <a:lumOff val="40000"/>
                </a:schemeClr>
              </a:solidFill>
              <a:latin typeface="Times New Roman" panose="02020603050405020304" pitchFamily="18" charset="0"/>
              <a:ea typeface="Josefin Sans"/>
              <a:cs typeface="Times New Roman" panose="02020603050405020304" pitchFamily="18" charset="0"/>
              <a:sym typeface="Josefin Sans"/>
            </a:endParaRPr>
          </a:p>
        </p:txBody>
      </p:sp>
      <p:sp>
        <p:nvSpPr>
          <p:cNvPr id="51" name="Google Shape;67;p14">
            <a:extLst>
              <a:ext uri="{FF2B5EF4-FFF2-40B4-BE49-F238E27FC236}">
                <a16:creationId xmlns:a16="http://schemas.microsoft.com/office/drawing/2014/main" id="{9C1A4E55-89D3-7296-EAB8-664C50BC3D7A}"/>
              </a:ext>
            </a:extLst>
          </p:cNvPr>
          <p:cNvSpPr txBox="1">
            <a:spLocks/>
          </p:cNvSpPr>
          <p:nvPr/>
        </p:nvSpPr>
        <p:spPr>
          <a:xfrm>
            <a:off x="5123587" y="1279615"/>
            <a:ext cx="3662390" cy="1107935"/>
          </a:xfrm>
          <a:prstGeom prst="rect">
            <a:avLst/>
          </a:prstGeom>
          <a:noFill/>
          <a:ln>
            <a:noFill/>
          </a:ln>
        </p:spPr>
        <p:txBody>
          <a:bodyPr spcFirstLastPara="1" wrap="square" lIns="182850" tIns="182850" rIns="182850" bIns="182850" anchor="t" anchorCtr="0">
            <a:sp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buFont typeface="Livvic Light"/>
              <a:buNone/>
            </a:pPr>
            <a:r>
              <a:rPr lang="en-US" sz="2400">
                <a:solidFill>
                  <a:schemeClr val="accent6">
                    <a:lumMod val="60000"/>
                    <a:lumOff val="40000"/>
                  </a:schemeClr>
                </a:solidFill>
                <a:latin typeface="Times New Roman" panose="02020603050405020304" pitchFamily="18" charset="0"/>
                <a:ea typeface="Josefin Sans"/>
                <a:cs typeface="Times New Roman" panose="02020603050405020304" pitchFamily="18" charset="0"/>
                <a:sym typeface="Josefin Sans"/>
              </a:rPr>
              <a:t>KẾT LUẬN,HƯỚNG PHÁT TRIỂN</a:t>
            </a:r>
            <a:endParaRPr lang="vi-VN" sz="2400">
              <a:solidFill>
                <a:schemeClr val="accent6">
                  <a:lumMod val="60000"/>
                  <a:lumOff val="40000"/>
                </a:schemeClr>
              </a:solidFill>
              <a:latin typeface="Times New Roman" panose="02020603050405020304" pitchFamily="18" charset="0"/>
              <a:ea typeface="Josefin Sans"/>
              <a:cs typeface="Times New Roman" panose="02020603050405020304" pitchFamily="18" charset="0"/>
              <a:sym typeface="Josefin Sans"/>
            </a:endParaRPr>
          </a:p>
        </p:txBody>
      </p:sp>
      <p:sp>
        <p:nvSpPr>
          <p:cNvPr id="53" name="TextBox 52">
            <a:extLst>
              <a:ext uri="{FF2B5EF4-FFF2-40B4-BE49-F238E27FC236}">
                <a16:creationId xmlns:a16="http://schemas.microsoft.com/office/drawing/2014/main" id="{128C7D1D-C5BA-312C-E07C-AC16E617C67E}"/>
              </a:ext>
            </a:extLst>
          </p:cNvPr>
          <p:cNvSpPr txBox="1"/>
          <p:nvPr/>
        </p:nvSpPr>
        <p:spPr>
          <a:xfrm>
            <a:off x="8567696" y="4443464"/>
            <a:ext cx="591671"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8</a:t>
            </a:fld>
            <a:endParaRPr lang="en-US"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1460856"/>
      </p:ext>
    </p:extLst>
  </p:cSld>
  <p:clrMapOvr>
    <a:masterClrMapping/>
  </p:clrMapOvr>
  <p:transition spd="med">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80</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9119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2 Tinh chỉnh mô hình BERT cho nhiệm vụ trả lời câu hỏi</a:t>
            </a:r>
            <a:endParaRPr lang="vi-VN" sz="2800">
              <a:latin typeface="Times New Roman" panose="02020603050405020304" pitchFamily="18" charset="0"/>
              <a:cs typeface="Times New Roman" panose="02020603050405020304" pitchFamily="18" charset="0"/>
            </a:endParaRPr>
          </a:p>
        </p:txBody>
      </p:sp>
      <p:sp>
        <p:nvSpPr>
          <p:cNvPr id="6" name="TextBox 5"/>
          <p:cNvSpPr txBox="1"/>
          <p:nvPr/>
        </p:nvSpPr>
        <p:spPr>
          <a:xfrm>
            <a:off x="451911" y="1180531"/>
            <a:ext cx="8364544" cy="1446550"/>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Mô hình sử dụng hai vector S và vector E, giá trị của vector S và E sẽ được điều chỉnh trong quá trình học của mô hình. Với mỗi token, tính toán tích giữa vector R</a:t>
            </a:r>
            <a:r>
              <a:rPr lang="en-US" sz="2200">
                <a:solidFill>
                  <a:srgbClr val="424041"/>
                </a:solidFill>
                <a:latin typeface="Times New Roman" panose="02020603050405020304" pitchFamily="18" charset="0"/>
                <a:cs typeface="Times New Roman" panose="02020603050405020304" pitchFamily="18" charset="0"/>
              </a:rPr>
              <a:t>_</a:t>
            </a:r>
            <a:r>
              <a:rPr lang="vi-VN" sz="2200">
                <a:solidFill>
                  <a:srgbClr val="424041"/>
                </a:solidFill>
                <a:latin typeface="Times New Roman" panose="02020603050405020304" pitchFamily="18" charset="0"/>
                <a:cs typeface="Times New Roman" panose="02020603050405020304" pitchFamily="18" charset="0"/>
              </a:rPr>
              <a:t>i và vector S:</a:t>
            </a:r>
          </a:p>
          <a:p>
            <a:endParaRPr lang="vi-VN" sz="2200">
              <a:solidFill>
                <a:srgbClr val="42404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AE7A966-EAF6-4D6D-C6F9-5872E6954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440" y="2484775"/>
            <a:ext cx="2583486" cy="1670970"/>
          </a:xfrm>
          <a:prstGeom prst="rect">
            <a:avLst/>
          </a:prstGeom>
        </p:spPr>
      </p:pic>
    </p:spTree>
    <p:extLst>
      <p:ext uri="{BB962C8B-B14F-4D97-AF65-F5344CB8AC3E}">
        <p14:creationId xmlns:p14="http://schemas.microsoft.com/office/powerpoint/2010/main" val="808674482"/>
      </p:ext>
    </p:extLst>
  </p:cSld>
  <p:clrMapOvr>
    <a:masterClrMapping/>
  </p:clrMapOvr>
  <p:transition spd="med">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81</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9119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2 Tinh chỉnh mô hình BERT cho nhiệm vụ trả lời câu hỏi</a:t>
            </a:r>
            <a:endParaRPr lang="vi-VN" sz="2800">
              <a:latin typeface="Times New Roman" panose="02020603050405020304" pitchFamily="18" charset="0"/>
              <a:cs typeface="Times New Roman" panose="02020603050405020304" pitchFamily="18" charset="0"/>
            </a:endParaRPr>
          </a:p>
        </p:txBody>
      </p:sp>
      <p:sp>
        <p:nvSpPr>
          <p:cNvPr id="6" name="TextBox 5"/>
          <p:cNvSpPr txBox="1"/>
          <p:nvPr/>
        </p:nvSpPr>
        <p:spPr>
          <a:xfrm>
            <a:off x="914399" y="1180531"/>
            <a:ext cx="7902055" cy="1107996"/>
          </a:xfrm>
          <a:prstGeom prst="rect">
            <a:avLst/>
          </a:prstGeom>
          <a:noFill/>
        </p:spPr>
        <p:txBody>
          <a:bodyPr wrap="square" rtlCol="0">
            <a:spAutoFit/>
          </a:bodyPr>
          <a:lstStyle/>
          <a:p>
            <a:r>
              <a:rPr lang="vi-VN" sz="2200">
                <a:solidFill>
                  <a:srgbClr val="424041"/>
                </a:solidFill>
                <a:latin typeface="Times New Roman" panose="02020603050405020304" pitchFamily="18" charset="0"/>
                <a:cs typeface="Times New Roman" panose="02020603050405020304" pitchFamily="18" charset="0"/>
              </a:rPr>
              <a:t>Giá trị xác suất có thể là token kết thúc của R_i tương tự như với Token bắt đầu:</a:t>
            </a:r>
          </a:p>
          <a:p>
            <a:endParaRPr lang="vi-VN" sz="2200">
              <a:solidFill>
                <a:srgbClr val="42404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421E3D4-CC8F-AF92-1667-3BF9E8AF8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096" y="2490717"/>
            <a:ext cx="2596173" cy="1628301"/>
          </a:xfrm>
          <a:prstGeom prst="rect">
            <a:avLst/>
          </a:prstGeom>
        </p:spPr>
      </p:pic>
    </p:spTree>
    <p:extLst>
      <p:ext uri="{BB962C8B-B14F-4D97-AF65-F5344CB8AC3E}">
        <p14:creationId xmlns:p14="http://schemas.microsoft.com/office/powerpoint/2010/main" val="1738869390"/>
      </p:ext>
    </p:extLst>
  </p:cSld>
  <p:clrMapOvr>
    <a:masterClrMapping/>
  </p:clrMapOvr>
  <p:transition spd="med">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82</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9119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2 Tinh chỉnh mô hình BERT cho nhiệm vụ trả lời câu hỏi</a:t>
            </a:r>
            <a:endParaRPr lang="vi-VN" sz="28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C0EFE38-E07E-C459-3DBA-DAE88AC497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1797" y="724576"/>
            <a:ext cx="4810885" cy="3877497"/>
          </a:xfrm>
          <a:prstGeom prst="rect">
            <a:avLst/>
          </a:prstGeom>
          <a:noFill/>
          <a:ln>
            <a:noFill/>
          </a:ln>
        </p:spPr>
      </p:pic>
      <p:sp>
        <p:nvSpPr>
          <p:cNvPr id="10" name="TextBox 9">
            <a:extLst>
              <a:ext uri="{FF2B5EF4-FFF2-40B4-BE49-F238E27FC236}">
                <a16:creationId xmlns:a16="http://schemas.microsoft.com/office/drawing/2014/main" id="{29985C4E-4735-ED7A-FEFE-1516E592D4A2}"/>
              </a:ext>
            </a:extLst>
          </p:cNvPr>
          <p:cNvSpPr txBox="1"/>
          <p:nvPr/>
        </p:nvSpPr>
        <p:spPr>
          <a:xfrm>
            <a:off x="1141520" y="4620280"/>
            <a:ext cx="7333739" cy="307777"/>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a:t>
            </a:r>
            <a:r>
              <a:rPr lang="en-US">
                <a:solidFill>
                  <a:schemeClr val="accent1">
                    <a:lumMod val="75000"/>
                  </a:schemeClr>
                </a:solidFill>
                <a:latin typeface="Times New Roman" panose="02020603050405020304" pitchFamily="18" charset="0"/>
                <a:cs typeface="Times New Roman" panose="02020603050405020304" pitchFamily="18" charset="0"/>
              </a:rPr>
              <a:t>3</a:t>
            </a:r>
            <a:r>
              <a:rPr lang="vi-VN">
                <a:solidFill>
                  <a:schemeClr val="accent1">
                    <a:lumMod val="75000"/>
                  </a:schemeClr>
                </a:solidFill>
                <a:latin typeface="Times New Roman" panose="02020603050405020304" pitchFamily="18" charset="0"/>
                <a:cs typeface="Times New Roman" panose="02020603050405020304" pitchFamily="18" charset="0"/>
              </a:rPr>
              <a:t>.</a:t>
            </a:r>
            <a:r>
              <a:rPr lang="en-US">
                <a:solidFill>
                  <a:schemeClr val="accent1">
                    <a:lumMod val="75000"/>
                  </a:schemeClr>
                </a:solidFill>
                <a:latin typeface="Times New Roman" panose="02020603050405020304" pitchFamily="18" charset="0"/>
                <a:cs typeface="Times New Roman" panose="02020603050405020304" pitchFamily="18" charset="0"/>
              </a:rPr>
              <a:t>2</a:t>
            </a:r>
            <a:r>
              <a:rPr lang="vi-VN">
                <a:solidFill>
                  <a:schemeClr val="accent1">
                    <a:lumMod val="75000"/>
                  </a:schemeClr>
                </a:solidFill>
                <a:latin typeface="Times New Roman" panose="02020603050405020304" pitchFamily="18" charset="0"/>
                <a:cs typeface="Times New Roman" panose="02020603050405020304" pitchFamily="18" charset="0"/>
              </a:rPr>
              <a:t>: Quá trình đưa ra kết quả của mô hình BERT được tinh chỉnh cho nhiệm vụ trả lời câu hỏi</a:t>
            </a:r>
          </a:p>
        </p:txBody>
      </p:sp>
    </p:spTree>
    <p:extLst>
      <p:ext uri="{BB962C8B-B14F-4D97-AF65-F5344CB8AC3E}">
        <p14:creationId xmlns:p14="http://schemas.microsoft.com/office/powerpoint/2010/main" val="744817121"/>
      </p:ext>
    </p:extLst>
  </p:cSld>
  <p:clrMapOvr>
    <a:masterClrMapping/>
  </p:clrMapOvr>
  <p:transition spd="med">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83</a:t>
            </a:fld>
            <a:endParaRPr lang="en-US" sz="3200" b="1">
              <a:latin typeface="Times New Roman" panose="02020603050405020304" pitchFamily="18" charset="0"/>
              <a:cs typeface="Times New Roman" panose="02020603050405020304" pitchFamily="18" charset="0"/>
            </a:endParaRPr>
          </a:p>
        </p:txBody>
      </p:sp>
      <p:sp>
        <p:nvSpPr>
          <p:cNvPr id="10" name="Google Shape;508;p28">
            <a:extLst>
              <a:ext uri="{FF2B5EF4-FFF2-40B4-BE49-F238E27FC236}">
                <a16:creationId xmlns:a16="http://schemas.microsoft.com/office/drawing/2014/main" id="{240C82D8-D0BE-1485-42D5-5F32F200B666}"/>
              </a:ext>
            </a:extLst>
          </p:cNvPr>
          <p:cNvSpPr txBox="1">
            <a:spLocks/>
          </p:cNvSpPr>
          <p:nvPr/>
        </p:nvSpPr>
        <p:spPr>
          <a:xfrm>
            <a:off x="460678" y="705350"/>
            <a:ext cx="8510662" cy="5570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a:solidFill>
                  <a:schemeClr val="tx2">
                    <a:lumMod val="25000"/>
                  </a:schemeClr>
                </a:solidFill>
                <a:latin typeface="Times New Roman" panose="02020603050405020304" pitchFamily="18" charset="0"/>
                <a:cs typeface="Times New Roman" panose="02020603050405020304" pitchFamily="18" charset="0"/>
              </a:rPr>
              <a:t>3</a:t>
            </a:r>
            <a:r>
              <a:rPr lang="vi-VN">
                <a:solidFill>
                  <a:schemeClr val="tx2">
                    <a:lumMod val="25000"/>
                  </a:schemeClr>
                </a:solidFill>
                <a:latin typeface="Times New Roman" panose="02020603050405020304" pitchFamily="18" charset="0"/>
                <a:cs typeface="Times New Roman" panose="02020603050405020304" pitchFamily="18" charset="0"/>
              </a:rPr>
              <a:t>.</a:t>
            </a:r>
            <a:r>
              <a:rPr lang="en-US">
                <a:solidFill>
                  <a:schemeClr val="tx2">
                    <a:lumMod val="25000"/>
                  </a:schemeClr>
                </a:solidFill>
                <a:latin typeface="Times New Roman" panose="02020603050405020304" pitchFamily="18" charset="0"/>
                <a:cs typeface="Times New Roman" panose="02020603050405020304" pitchFamily="18" charset="0"/>
              </a:rPr>
              <a:t>3 Phương pháp đánh giá mô hình</a:t>
            </a:r>
            <a:endParaRPr lang="vi-VN">
              <a:solidFill>
                <a:schemeClr val="tx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1890940"/>
      </p:ext>
    </p:extLst>
  </p:cSld>
  <p:clrMapOvr>
    <a:masterClrMapping/>
  </p:clrMapOvr>
  <p:transition spd="med">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84</a:t>
            </a:fld>
            <a:endParaRPr lang="en-US" sz="3200" b="1">
              <a:latin typeface="Times New Roman" panose="02020603050405020304" pitchFamily="18" charset="0"/>
              <a:cs typeface="Times New Roman" panose="02020603050405020304" pitchFamily="18" charset="0"/>
            </a:endParaRPr>
          </a:p>
        </p:txBody>
      </p:sp>
      <p:sp>
        <p:nvSpPr>
          <p:cNvPr id="10"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3 Phương pháp đánh giá mô hình</a:t>
            </a:r>
            <a:endParaRPr lang="vi-VN" sz="2800">
              <a:latin typeface="Times New Roman" panose="02020603050405020304" pitchFamily="18" charset="0"/>
              <a:cs typeface="Times New Roman" panose="02020603050405020304" pitchFamily="18" charset="0"/>
            </a:endParaRPr>
          </a:p>
        </p:txBody>
      </p:sp>
      <p:sp>
        <p:nvSpPr>
          <p:cNvPr id="7" name="TextBox 6"/>
          <p:cNvSpPr txBox="1"/>
          <p:nvPr/>
        </p:nvSpPr>
        <p:spPr>
          <a:xfrm>
            <a:off x="586853" y="777241"/>
            <a:ext cx="8302659" cy="1785104"/>
          </a:xfrm>
          <a:prstGeom prst="rect">
            <a:avLst/>
          </a:prstGeom>
          <a:noFill/>
        </p:spPr>
        <p:txBody>
          <a:bodyPr wrap="square" rtlCol="0">
            <a:spAutoFit/>
          </a:bodyPr>
          <a:lstStyle/>
          <a:p>
            <a:r>
              <a:rPr lang="en-US" sz="2200">
                <a:solidFill>
                  <a:srgbClr val="424041"/>
                </a:solidFill>
                <a:latin typeface="Times New Roman" panose="02020603050405020304" pitchFamily="18" charset="0"/>
                <a:cs typeface="Times New Roman" panose="02020603050405020304" pitchFamily="18" charset="0"/>
              </a:rPr>
              <a:t>C</a:t>
            </a:r>
            <a:r>
              <a:rPr lang="vi-VN" sz="2200">
                <a:solidFill>
                  <a:srgbClr val="424041"/>
                </a:solidFill>
                <a:latin typeface="Times New Roman" panose="02020603050405020304" pitchFamily="18" charset="0"/>
                <a:cs typeface="Times New Roman" panose="02020603050405020304" pitchFamily="18" charset="0"/>
              </a:rPr>
              <a:t>ó ba độ đo phổ biến cho nhiệm vụ này là</a:t>
            </a:r>
            <a:r>
              <a:rPr lang="en-US" sz="2200">
                <a:solidFill>
                  <a:srgbClr val="424041"/>
                </a:solidFill>
                <a:latin typeface="Times New Roman" panose="02020603050405020304" pitchFamily="18" charset="0"/>
                <a:cs typeface="Times New Roman" panose="02020603050405020304" pitchFamily="18" charset="0"/>
              </a:rPr>
              <a:t>:</a:t>
            </a:r>
          </a:p>
          <a:p>
            <a:r>
              <a:rPr lang="en-US" sz="2200">
                <a:solidFill>
                  <a:srgbClr val="424041"/>
                </a:solidFill>
                <a:latin typeface="Times New Roman" panose="02020603050405020304" pitchFamily="18" charset="0"/>
                <a:cs typeface="Times New Roman" panose="02020603050405020304" pitchFamily="18" charset="0"/>
              </a:rPr>
              <a:t>	- </a:t>
            </a:r>
            <a:r>
              <a:rPr lang="en-US" sz="2200">
                <a:solidFill>
                  <a:srgbClr val="FF0000"/>
                </a:solidFill>
                <a:latin typeface="Times New Roman" panose="02020603050405020304" pitchFamily="18" charset="0"/>
                <a:cs typeface="Times New Roman" panose="02020603050405020304" pitchFamily="18" charset="0"/>
              </a:rPr>
              <a:t>Đ</a:t>
            </a:r>
            <a:r>
              <a:rPr lang="vi-VN" sz="2200">
                <a:solidFill>
                  <a:srgbClr val="FF0000"/>
                </a:solidFill>
                <a:latin typeface="Times New Roman" panose="02020603050405020304" pitchFamily="18" charset="0"/>
                <a:cs typeface="Times New Roman" panose="02020603050405020304" pitchFamily="18" charset="0"/>
              </a:rPr>
              <a:t>ộ chính xác tuyệt đối </a:t>
            </a:r>
            <a:r>
              <a:rPr lang="vi-VN" sz="2200">
                <a:solidFill>
                  <a:srgbClr val="424041"/>
                </a:solidFill>
                <a:latin typeface="Times New Roman" panose="02020603050405020304" pitchFamily="18" charset="0"/>
                <a:cs typeface="Times New Roman" panose="02020603050405020304" pitchFamily="18" charset="0"/>
              </a:rPr>
              <a:t>(Exact Match - EM)</a:t>
            </a:r>
            <a:endParaRPr lang="en-US" sz="2200">
              <a:solidFill>
                <a:srgbClr val="424041"/>
              </a:solidFill>
              <a:latin typeface="Times New Roman" panose="02020603050405020304" pitchFamily="18" charset="0"/>
              <a:cs typeface="Times New Roman" panose="02020603050405020304" pitchFamily="18" charset="0"/>
            </a:endParaRPr>
          </a:p>
          <a:p>
            <a:r>
              <a:rPr lang="en-US" sz="2200">
                <a:solidFill>
                  <a:srgbClr val="424041"/>
                </a:solidFill>
                <a:latin typeface="Times New Roman" panose="02020603050405020304" pitchFamily="18" charset="0"/>
                <a:cs typeface="Times New Roman" panose="02020603050405020304" pitchFamily="18" charset="0"/>
              </a:rPr>
              <a:t>	- </a:t>
            </a:r>
            <a:r>
              <a:rPr lang="vi-VN" sz="2200">
                <a:solidFill>
                  <a:srgbClr val="FF0000"/>
                </a:solidFill>
                <a:latin typeface="Times New Roman" panose="02020603050405020304" pitchFamily="18" charset="0"/>
                <a:cs typeface="Times New Roman" panose="02020603050405020304" pitchFamily="18" charset="0"/>
              </a:rPr>
              <a:t>F1-score</a:t>
            </a:r>
            <a:endParaRPr lang="en-US" sz="2200">
              <a:solidFill>
                <a:srgbClr val="FF0000"/>
              </a:solidFill>
              <a:latin typeface="Times New Roman" panose="02020603050405020304" pitchFamily="18" charset="0"/>
              <a:cs typeface="Times New Roman" panose="02020603050405020304" pitchFamily="18" charset="0"/>
            </a:endParaRPr>
          </a:p>
          <a:p>
            <a:r>
              <a:rPr lang="en-US" sz="2200">
                <a:solidFill>
                  <a:srgbClr val="424041"/>
                </a:solidFill>
                <a:latin typeface="Times New Roman" panose="02020603050405020304" pitchFamily="18" charset="0"/>
                <a:cs typeface="Times New Roman" panose="02020603050405020304" pitchFamily="18" charset="0"/>
              </a:rPr>
              <a:t>	- </a:t>
            </a:r>
            <a:r>
              <a:rPr lang="en-US" sz="2200">
                <a:solidFill>
                  <a:srgbClr val="FF0000"/>
                </a:solidFill>
                <a:latin typeface="Times New Roman" panose="02020603050405020304" pitchFamily="18" charset="0"/>
                <a:cs typeface="Times New Roman" panose="02020603050405020304" pitchFamily="18" charset="0"/>
              </a:rPr>
              <a:t>T</a:t>
            </a:r>
            <a:r>
              <a:rPr lang="vi-VN" sz="2200">
                <a:solidFill>
                  <a:srgbClr val="FF0000"/>
                </a:solidFill>
                <a:latin typeface="Times New Roman" panose="02020603050405020304" pitchFamily="18" charset="0"/>
                <a:cs typeface="Times New Roman" panose="02020603050405020304" pitchFamily="18" charset="0"/>
              </a:rPr>
              <a:t>op-n-accuracy</a:t>
            </a:r>
            <a:endParaRPr lang="en-US" sz="2200">
              <a:solidFill>
                <a:srgbClr val="424041"/>
              </a:solidFill>
              <a:latin typeface="Times New Roman" panose="02020603050405020304" pitchFamily="18" charset="0"/>
              <a:cs typeface="Times New Roman" panose="02020603050405020304" pitchFamily="18" charset="0"/>
            </a:endParaRPr>
          </a:p>
          <a:p>
            <a:r>
              <a:rPr lang="vi-VN" sz="2200">
                <a:solidFill>
                  <a:srgbClr val="424041"/>
                </a:solidFill>
                <a:latin typeface="Times New Roman" panose="02020603050405020304" pitchFamily="18" charset="0"/>
                <a:cs typeface="Times New Roman" panose="02020603050405020304" pitchFamily="18" charset="0"/>
              </a:rPr>
              <a:t>Bài báo cáo này sẽ sử dụng hai trong ba độ đo đó là </a:t>
            </a:r>
            <a:r>
              <a:rPr lang="vi-VN" sz="2200">
                <a:solidFill>
                  <a:srgbClr val="FF0000"/>
                </a:solidFill>
                <a:latin typeface="Times New Roman" panose="02020603050405020304" pitchFamily="18" charset="0"/>
                <a:cs typeface="Times New Roman" panose="02020603050405020304" pitchFamily="18" charset="0"/>
              </a:rPr>
              <a:t>EM</a:t>
            </a:r>
            <a:r>
              <a:rPr lang="vi-VN" sz="2200">
                <a:solidFill>
                  <a:srgbClr val="424041"/>
                </a:solidFill>
                <a:latin typeface="Times New Roman" panose="02020603050405020304" pitchFamily="18" charset="0"/>
                <a:cs typeface="Times New Roman" panose="02020603050405020304" pitchFamily="18" charset="0"/>
              </a:rPr>
              <a:t> và </a:t>
            </a:r>
            <a:r>
              <a:rPr lang="vi-VN" sz="2200">
                <a:solidFill>
                  <a:srgbClr val="FF0000"/>
                </a:solidFill>
                <a:latin typeface="Times New Roman" panose="02020603050405020304" pitchFamily="18" charset="0"/>
                <a:cs typeface="Times New Roman" panose="02020603050405020304" pitchFamily="18" charset="0"/>
              </a:rPr>
              <a:t>F1-score</a:t>
            </a:r>
          </a:p>
        </p:txBody>
      </p:sp>
    </p:spTree>
    <p:extLst>
      <p:ext uri="{BB962C8B-B14F-4D97-AF65-F5344CB8AC3E}">
        <p14:creationId xmlns:p14="http://schemas.microsoft.com/office/powerpoint/2010/main" val="2746611258"/>
      </p:ext>
    </p:extLst>
  </p:cSld>
  <p:clrMapOvr>
    <a:masterClrMapping/>
  </p:clrMapOvr>
  <p:transition spd="med">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85</a:t>
            </a:fld>
            <a:endParaRPr lang="en-US" sz="3200" b="1">
              <a:latin typeface="Times New Roman" panose="02020603050405020304" pitchFamily="18" charset="0"/>
              <a:cs typeface="Times New Roman" panose="02020603050405020304" pitchFamily="18" charset="0"/>
            </a:endParaRPr>
          </a:p>
        </p:txBody>
      </p:sp>
      <p:sp>
        <p:nvSpPr>
          <p:cNvPr id="10"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3 Phương pháp đánh giá mô hình</a:t>
            </a:r>
            <a:endParaRPr lang="vi-VN" sz="2800">
              <a:latin typeface="Times New Roman" panose="02020603050405020304" pitchFamily="18" charset="0"/>
              <a:cs typeface="Times New Roman" panose="02020603050405020304" pitchFamily="18" charset="0"/>
            </a:endParaRPr>
          </a:p>
        </p:txBody>
      </p:sp>
      <p:sp>
        <p:nvSpPr>
          <p:cNvPr id="7" name="TextBox 6"/>
          <p:cNvSpPr txBox="1"/>
          <p:nvPr/>
        </p:nvSpPr>
        <p:spPr>
          <a:xfrm>
            <a:off x="586853" y="777241"/>
            <a:ext cx="8302659" cy="1107996"/>
          </a:xfrm>
          <a:prstGeom prst="rect">
            <a:avLst/>
          </a:prstGeom>
          <a:noFill/>
        </p:spPr>
        <p:txBody>
          <a:bodyPr wrap="square" rtlCol="0">
            <a:spAutoFit/>
          </a:bodyPr>
          <a:lstStyle/>
          <a:p>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Độ đo chính xác tuyệt đối (EM): nếu các ký tự của câu trả lời được dự đoán chính xác hoàn toàn với các ký tự của câu trả lời thực tế, EM = 1, nếu ngược lại EM = 0</a:t>
            </a:r>
            <a:endParaRPr lang="en-US" sz="2200">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4472178"/>
      </p:ext>
    </p:extLst>
  </p:cSld>
  <p:clrMapOvr>
    <a:masterClrMapping/>
  </p:clrMapOvr>
  <p:transition spd="med">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86</a:t>
            </a:fld>
            <a:endParaRPr lang="en-US" sz="3200" b="1">
              <a:latin typeface="Times New Roman" panose="02020603050405020304" pitchFamily="18" charset="0"/>
              <a:cs typeface="Times New Roman" panose="02020603050405020304" pitchFamily="18" charset="0"/>
            </a:endParaRPr>
          </a:p>
        </p:txBody>
      </p:sp>
      <p:sp>
        <p:nvSpPr>
          <p:cNvPr id="10"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3 Phương pháp đánh giá mô hình</a:t>
            </a:r>
            <a:endParaRPr lang="vi-VN" sz="2800">
              <a:latin typeface="Times New Roman" panose="02020603050405020304" pitchFamily="18" charset="0"/>
              <a:cs typeface="Times New Roman" panose="02020603050405020304" pitchFamily="18" charset="0"/>
            </a:endParaRPr>
          </a:p>
        </p:txBody>
      </p:sp>
      <p:sp>
        <p:nvSpPr>
          <p:cNvPr id="7" name="TextBox 6"/>
          <p:cNvSpPr txBox="1"/>
          <p:nvPr/>
        </p:nvSpPr>
        <p:spPr>
          <a:xfrm>
            <a:off x="586853" y="777241"/>
            <a:ext cx="8302659" cy="2800767"/>
          </a:xfrm>
          <a:prstGeom prst="rect">
            <a:avLst/>
          </a:prstGeom>
          <a:noFill/>
        </p:spPr>
        <p:txBody>
          <a:bodyPr wrap="square" rtlCol="0">
            <a:spAutoFit/>
          </a:bodyPr>
          <a:lstStyle/>
          <a:p>
            <a:pPr marL="342900" indent="-342900">
              <a:buFontTx/>
              <a:buChar char="-"/>
            </a:pPr>
            <a:r>
              <a:rPr lang="vi-VN" sz="2200">
                <a:solidFill>
                  <a:srgbClr val="424041"/>
                </a:solidFill>
                <a:latin typeface="Times New Roman" panose="02020603050405020304" pitchFamily="18" charset="0"/>
                <a:cs typeface="Times New Roman" panose="02020603050405020304" pitchFamily="18" charset="0"/>
              </a:rPr>
              <a:t>Độ đo F1-score được tính dựa trên số lượng từ phù hợp giữa câu trả lời của hệ thống và câu trả lời thực tế.</a:t>
            </a:r>
            <a:endParaRPr lang="en-US" sz="2200">
              <a:solidFill>
                <a:srgbClr val="424041"/>
              </a:solidFill>
              <a:latin typeface="Times New Roman" panose="02020603050405020304" pitchFamily="18" charset="0"/>
              <a:cs typeface="Times New Roman" panose="02020603050405020304" pitchFamily="18" charset="0"/>
            </a:endParaRPr>
          </a:p>
          <a:p>
            <a:pPr marL="342900" lvl="7" indent="-342900">
              <a:buFontTx/>
              <a:buChar char="-"/>
            </a:pPr>
            <a:endParaRPr lang="en-US" sz="2200">
              <a:solidFill>
                <a:srgbClr val="424041"/>
              </a:solidFill>
              <a:latin typeface="Times New Roman" panose="02020603050405020304" pitchFamily="18" charset="0"/>
              <a:cs typeface="Times New Roman" panose="02020603050405020304" pitchFamily="18" charset="0"/>
            </a:endParaRPr>
          </a:p>
          <a:p>
            <a:pPr marL="342900" lvl="6" indent="-342900">
              <a:buFont typeface="Wingdings" panose="05000000000000000000" pitchFamily="2" charset="2"/>
              <a:buChar char="Ø"/>
            </a:pPr>
            <a:r>
              <a:rPr lang="vi-VN" sz="2200">
                <a:solidFill>
                  <a:srgbClr val="424041"/>
                </a:solidFill>
                <a:latin typeface="Times New Roman" panose="02020603050405020304" pitchFamily="18" charset="0"/>
                <a:cs typeface="Times New Roman" panose="02020603050405020304" pitchFamily="18" charset="0"/>
              </a:rPr>
              <a:t>Precision = (số lượng từ của hệ thống phù hợp với câu trả với</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thực tế/ (tổng số từ trong câu trả lời của hệ thống)</a:t>
            </a:r>
            <a:endParaRPr lang="en-US" sz="2200">
              <a:solidFill>
                <a:srgbClr val="424041"/>
              </a:solidFill>
              <a:latin typeface="Times New Roman" panose="02020603050405020304" pitchFamily="18" charset="0"/>
              <a:cs typeface="Times New Roman" panose="02020603050405020304" pitchFamily="18" charset="0"/>
            </a:endParaRPr>
          </a:p>
          <a:p>
            <a:pPr marL="342900" lvl="8" indent="-342900">
              <a:buFont typeface="Wingdings" panose="05000000000000000000" pitchFamily="2" charset="2"/>
              <a:buChar char="Ø"/>
            </a:pPr>
            <a:r>
              <a:rPr lang="vi-VN" sz="2200">
                <a:solidFill>
                  <a:srgbClr val="424041"/>
                </a:solidFill>
                <a:latin typeface="Times New Roman" panose="02020603050405020304" pitchFamily="18" charset="0"/>
                <a:cs typeface="Times New Roman" panose="02020603050405020304" pitchFamily="18" charset="0"/>
              </a:rPr>
              <a:t>Recall = (số lượng từ phù hợp của hệ thống) / (tổng số từ trong câu trả lời thực tế)</a:t>
            </a:r>
            <a:endParaRPr lang="en-US" sz="2200">
              <a:solidFill>
                <a:srgbClr val="424041"/>
              </a:solidFill>
              <a:latin typeface="Times New Roman" panose="02020603050405020304" pitchFamily="18" charset="0"/>
              <a:cs typeface="Times New Roman" panose="02020603050405020304" pitchFamily="18" charset="0"/>
            </a:endParaRPr>
          </a:p>
          <a:p>
            <a:pPr marL="342900" lvl="8" indent="-342900">
              <a:buFont typeface="Wingdings" panose="05000000000000000000" pitchFamily="2" charset="2"/>
              <a:buChar char="Ø"/>
            </a:pPr>
            <a:r>
              <a:rPr lang="en-US" sz="2200">
                <a:solidFill>
                  <a:srgbClr val="424041"/>
                </a:solidFill>
                <a:latin typeface="Times New Roman" panose="02020603050405020304" pitchFamily="18" charset="0"/>
                <a:cs typeface="Times New Roman" panose="02020603050405020304" pitchFamily="18" charset="0"/>
              </a:rPr>
              <a:t>F1-score = (2 * Precision * Recall) / (Precision + Recall)</a:t>
            </a:r>
          </a:p>
        </p:txBody>
      </p:sp>
    </p:spTree>
    <p:extLst>
      <p:ext uri="{BB962C8B-B14F-4D97-AF65-F5344CB8AC3E}">
        <p14:creationId xmlns:p14="http://schemas.microsoft.com/office/powerpoint/2010/main" val="706622742"/>
      </p:ext>
    </p:extLst>
  </p:cSld>
  <p:clrMapOvr>
    <a:masterClrMapping/>
  </p:clrMapOvr>
  <p:transition spd="med">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87</a:t>
            </a:fld>
            <a:endParaRPr lang="en-US" sz="3200" b="1">
              <a:latin typeface="Times New Roman" panose="02020603050405020304" pitchFamily="18" charset="0"/>
              <a:cs typeface="Times New Roman" panose="02020603050405020304" pitchFamily="18" charset="0"/>
            </a:endParaRPr>
          </a:p>
        </p:txBody>
      </p:sp>
      <p:sp>
        <p:nvSpPr>
          <p:cNvPr id="10"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3 Phương pháp đánh giá mô hình</a:t>
            </a:r>
            <a:endParaRPr lang="vi-VN" sz="280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156" y="777241"/>
            <a:ext cx="6950042" cy="2987299"/>
          </a:xfrm>
          <a:prstGeom prst="rect">
            <a:avLst/>
          </a:prstGeom>
        </p:spPr>
      </p:pic>
      <p:sp>
        <p:nvSpPr>
          <p:cNvPr id="8" name="TextBox 7">
            <a:extLst>
              <a:ext uri="{FF2B5EF4-FFF2-40B4-BE49-F238E27FC236}">
                <a16:creationId xmlns:a16="http://schemas.microsoft.com/office/drawing/2014/main" id="{29985C4E-4735-ED7A-FEFE-1516E592D4A2}"/>
              </a:ext>
            </a:extLst>
          </p:cNvPr>
          <p:cNvSpPr txBox="1"/>
          <p:nvPr/>
        </p:nvSpPr>
        <p:spPr>
          <a:xfrm>
            <a:off x="1090156" y="4018750"/>
            <a:ext cx="7333739" cy="307777"/>
          </a:xfrm>
          <a:prstGeom prst="rect">
            <a:avLst/>
          </a:prstGeom>
          <a:noFill/>
        </p:spPr>
        <p:txBody>
          <a:bodyPr wrap="square" rtlCol="0">
            <a:spAutoFit/>
          </a:bodyPr>
          <a:lstStyle/>
          <a:p>
            <a:pPr algn="ctr"/>
            <a:r>
              <a:rPr lang="vi-VN">
                <a:solidFill>
                  <a:schemeClr val="accent1">
                    <a:lumMod val="75000"/>
                  </a:schemeClr>
                </a:solidFill>
                <a:latin typeface="Times New Roman" panose="02020603050405020304" pitchFamily="18" charset="0"/>
                <a:cs typeface="Times New Roman" panose="02020603050405020304" pitchFamily="18" charset="0"/>
              </a:rPr>
              <a:t>Hình </a:t>
            </a:r>
            <a:r>
              <a:rPr lang="en-US">
                <a:solidFill>
                  <a:schemeClr val="accent1">
                    <a:lumMod val="75000"/>
                  </a:schemeClr>
                </a:solidFill>
                <a:latin typeface="Times New Roman" panose="02020603050405020304" pitchFamily="18" charset="0"/>
                <a:cs typeface="Times New Roman" panose="02020603050405020304" pitchFamily="18" charset="0"/>
              </a:rPr>
              <a:t>3.3</a:t>
            </a:r>
            <a:r>
              <a:rPr lang="vi-VN">
                <a:solidFill>
                  <a:schemeClr val="accent1">
                    <a:lumMod val="75000"/>
                  </a:schemeClr>
                </a:solidFill>
                <a:latin typeface="Times New Roman" panose="02020603050405020304" pitchFamily="18" charset="0"/>
                <a:cs typeface="Times New Roman" panose="02020603050405020304" pitchFamily="18" charset="0"/>
              </a:rPr>
              <a:t>: Một số kết quả từ cuộc thi VLSP 2021 - Vietnamese Machine Reading Comprehension</a:t>
            </a:r>
          </a:p>
        </p:txBody>
      </p:sp>
      <p:sp>
        <p:nvSpPr>
          <p:cNvPr id="9" name="TextBox 8">
            <a:extLst>
              <a:ext uri="{FF2B5EF4-FFF2-40B4-BE49-F238E27FC236}">
                <a16:creationId xmlns:a16="http://schemas.microsoft.com/office/drawing/2014/main" id="{29985C4E-4735-ED7A-FEFE-1516E592D4A2}"/>
              </a:ext>
            </a:extLst>
          </p:cNvPr>
          <p:cNvSpPr txBox="1"/>
          <p:nvPr/>
        </p:nvSpPr>
        <p:spPr>
          <a:xfrm>
            <a:off x="0" y="4866501"/>
            <a:ext cx="5265131" cy="276999"/>
          </a:xfrm>
          <a:prstGeom prst="rect">
            <a:avLst/>
          </a:prstGeom>
          <a:noFill/>
        </p:spPr>
        <p:txBody>
          <a:bodyPr wrap="square" rtlCol="0">
            <a:spAutoFit/>
          </a:bodyPr>
          <a:lstStyle/>
          <a:p>
            <a:pPr algn="ctr"/>
            <a:r>
              <a:rPr lang="en-US" sz="1200">
                <a:solidFill>
                  <a:srgbClr val="FF0000"/>
                </a:solidFill>
                <a:latin typeface="Times New Roman" panose="02020603050405020304" pitchFamily="18" charset="0"/>
                <a:cs typeface="Times New Roman" panose="02020603050405020304" pitchFamily="18" charset="0"/>
              </a:rPr>
              <a:t>Nguồn: VLSP 2021 - Vietnamese Machine Reading Comprehension Result</a:t>
            </a:r>
          </a:p>
        </p:txBody>
      </p:sp>
    </p:spTree>
    <p:extLst>
      <p:ext uri="{BB962C8B-B14F-4D97-AF65-F5344CB8AC3E}">
        <p14:creationId xmlns:p14="http://schemas.microsoft.com/office/powerpoint/2010/main" val="3052835446"/>
      </p:ext>
    </p:extLst>
  </p:cSld>
  <p:clrMapOvr>
    <a:masterClrMapping/>
  </p:clrMapOvr>
  <p:transition spd="med">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88</a:t>
            </a:fld>
            <a:endParaRPr lang="en-US" sz="3200" b="1">
              <a:latin typeface="Times New Roman" panose="02020603050405020304" pitchFamily="18" charset="0"/>
              <a:cs typeface="Times New Roman" panose="02020603050405020304" pitchFamily="18" charset="0"/>
            </a:endParaRPr>
          </a:p>
        </p:txBody>
      </p:sp>
      <p:sp>
        <p:nvSpPr>
          <p:cNvPr id="7" name="Google Shape;508;p28">
            <a:extLst>
              <a:ext uri="{FF2B5EF4-FFF2-40B4-BE49-F238E27FC236}">
                <a16:creationId xmlns:a16="http://schemas.microsoft.com/office/drawing/2014/main" id="{240C82D8-D0BE-1485-42D5-5F32F200B666}"/>
              </a:ext>
            </a:extLst>
          </p:cNvPr>
          <p:cNvSpPr txBox="1">
            <a:spLocks/>
          </p:cNvSpPr>
          <p:nvPr/>
        </p:nvSpPr>
        <p:spPr>
          <a:xfrm>
            <a:off x="451909" y="702860"/>
            <a:ext cx="8510662" cy="7301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a:solidFill>
                  <a:schemeClr val="tx2">
                    <a:lumMod val="25000"/>
                  </a:schemeClr>
                </a:solidFill>
                <a:latin typeface="Times New Roman" panose="02020603050405020304" pitchFamily="18" charset="0"/>
                <a:cs typeface="Times New Roman" panose="02020603050405020304" pitchFamily="18" charset="0"/>
              </a:rPr>
              <a:t>3</a:t>
            </a:r>
            <a:r>
              <a:rPr lang="vi-VN">
                <a:solidFill>
                  <a:schemeClr val="tx2">
                    <a:lumMod val="25000"/>
                  </a:schemeClr>
                </a:solidFill>
                <a:latin typeface="Times New Roman" panose="02020603050405020304" pitchFamily="18" charset="0"/>
                <a:cs typeface="Times New Roman" panose="02020603050405020304" pitchFamily="18" charset="0"/>
              </a:rPr>
              <a:t>.</a:t>
            </a:r>
            <a:r>
              <a:rPr lang="en-US">
                <a:solidFill>
                  <a:schemeClr val="tx2">
                    <a:lumMod val="25000"/>
                  </a:schemeClr>
                </a:solidFill>
                <a:latin typeface="Times New Roman" panose="02020603050405020304" pitchFamily="18" charset="0"/>
                <a:cs typeface="Times New Roman" panose="02020603050405020304" pitchFamily="18" charset="0"/>
              </a:rPr>
              <a:t>4 Giới thiệu mô hình PhoBERT</a:t>
            </a:r>
            <a:endParaRPr lang="vi-VN">
              <a:solidFill>
                <a:schemeClr val="tx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1402662"/>
      </p:ext>
    </p:extLst>
  </p:cSld>
  <p:clrMapOvr>
    <a:masterClrMapping/>
  </p:clrMapOvr>
  <p:transition spd="med">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89</a:t>
            </a:fld>
            <a:endParaRPr lang="en-US" sz="3200" b="1">
              <a:latin typeface="Times New Roman" panose="02020603050405020304" pitchFamily="18" charset="0"/>
              <a:cs typeface="Times New Roman" panose="02020603050405020304" pitchFamily="18" charset="0"/>
            </a:endParaRPr>
          </a:p>
        </p:txBody>
      </p:sp>
      <p:sp>
        <p:nvSpPr>
          <p:cNvPr id="6" name="TextBox 5"/>
          <p:cNvSpPr txBox="1"/>
          <p:nvPr/>
        </p:nvSpPr>
        <p:spPr>
          <a:xfrm>
            <a:off x="900753" y="1040692"/>
            <a:ext cx="7915702" cy="3477875"/>
          </a:xfrm>
          <a:prstGeom prst="rect">
            <a:avLst/>
          </a:prstGeom>
          <a:noFill/>
        </p:spPr>
        <p:txBody>
          <a:bodyPr wrap="square" rtlCol="0">
            <a:spAutoFit/>
          </a:bodyPr>
          <a:lstStyle/>
          <a:p>
            <a:pPr marL="342900" indent="-342900">
              <a:buFont typeface="Wingdings" panose="05000000000000000000" pitchFamily="2" charset="2"/>
              <a:buChar char="Ø"/>
            </a:pP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Mô hình PHoBERT được nhóm tác giả bao gồm Nguyễn Quốc Đạt và Nguyễn Tuấn Anh, thuộc nhóm nghiên cứu VinAI giới thiệu vào năm 2020</a:t>
            </a:r>
            <a:r>
              <a:rPr lang="en-US" sz="2200">
                <a:solidFill>
                  <a:srgbClr val="424041"/>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PhoBERT là một mô hình SOTA (State-of-the-art) đã được</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huấn luyện trước sử dụng cho tiếng Việt. </a:t>
            </a:r>
            <a:endParaRPr lang="en-US" sz="2200">
              <a:solidFill>
                <a:srgbClr val="42404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PhoBERT có hai phiên bản, bao gồm PhoBERT_base và PhoBERT_large là mô hình ngôn ngữ lớn được tiền huấn luyện đầu tiên dựa trên nguồn dữ liệu tiếng Việt. </a:t>
            </a:r>
            <a:endParaRPr lang="en-US" sz="2200">
              <a:solidFill>
                <a:srgbClr val="42404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a:solidFill>
                  <a:srgbClr val="424041"/>
                </a:solidFill>
                <a:latin typeface="Times New Roman" panose="02020603050405020304" pitchFamily="18" charset="0"/>
                <a:cs typeface="Times New Roman" panose="02020603050405020304" pitchFamily="18" charset="0"/>
              </a:rPr>
              <a:t>PhoBERT sử dụng pretrain-model của RoBERTa</a:t>
            </a:r>
            <a:endParaRPr lang="vi-VN" sz="2200">
              <a:solidFill>
                <a:srgbClr val="424041"/>
              </a:solidFill>
              <a:latin typeface="Times New Roman" panose="02020603050405020304" pitchFamily="18" charset="0"/>
              <a:cs typeface="Times New Roman" panose="02020603050405020304" pitchFamily="18" charset="0"/>
            </a:endParaRPr>
          </a:p>
          <a:p>
            <a:endParaRPr lang="vi-VN" sz="2200">
              <a:solidFill>
                <a:srgbClr val="424041"/>
              </a:solidFill>
              <a:latin typeface="Times New Roman" panose="02020603050405020304" pitchFamily="18" charset="0"/>
              <a:cs typeface="Times New Roman" panose="02020603050405020304" pitchFamily="18" charset="0"/>
            </a:endParaRPr>
          </a:p>
        </p:txBody>
      </p:sp>
      <p:sp>
        <p:nvSpPr>
          <p:cNvPr id="9"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4 Giới thiệu mô hình PhoBERT</a:t>
            </a:r>
            <a:endParaRPr lang="vi-V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751234"/>
      </p:ext>
    </p:ext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30"/>
          <p:cNvSpPr txBox="1">
            <a:spLocks noGrp="1"/>
          </p:cNvSpPr>
          <p:nvPr>
            <p:ph type="ctrTitle"/>
          </p:nvPr>
        </p:nvSpPr>
        <p:spPr>
          <a:xfrm>
            <a:off x="3800875" y="2093275"/>
            <a:ext cx="5343125"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atin typeface="Times New Roman" panose="02020603050405020304" pitchFamily="18" charset="0"/>
                <a:cs typeface="Times New Roman" panose="02020603050405020304" pitchFamily="18" charset="0"/>
              </a:rPr>
              <a:t>1. GIỚI THIỆU</a:t>
            </a:r>
            <a:endParaRPr>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E3CD28B-D12D-8FED-A74A-9F5908E93EB5}"/>
              </a:ext>
            </a:extLst>
          </p:cNvPr>
          <p:cNvSpPr txBox="1"/>
          <p:nvPr/>
        </p:nvSpPr>
        <p:spPr>
          <a:xfrm>
            <a:off x="8567696" y="4443464"/>
            <a:ext cx="591671"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9</a:t>
            </a:fld>
            <a:endParaRPr lang="en-US" sz="3200" b="1">
              <a:latin typeface="Times New Roman" panose="02020603050405020304" pitchFamily="18" charset="0"/>
              <a:cs typeface="Times New Roman" panose="02020603050405020304" pitchFamily="18" charset="0"/>
            </a:endParaRPr>
          </a:p>
        </p:txBody>
      </p:sp>
    </p:spTree>
  </p:cSld>
  <p:clrMapOvr>
    <a:masterClrMapping/>
  </p:clrMapOvr>
  <p:transition spd="med">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90</a:t>
            </a:fld>
            <a:endParaRPr lang="en-US" sz="3200" b="1">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B6FBF4B-4B67-CB56-720E-A4DA79D6BA65}"/>
              </a:ext>
            </a:extLst>
          </p:cNvPr>
          <p:cNvPicPr>
            <a:picLocks noChangeAspect="1"/>
          </p:cNvPicPr>
          <p:nvPr/>
        </p:nvPicPr>
        <p:blipFill rotWithShape="1">
          <a:blip r:embed="rId2">
            <a:extLst>
              <a:ext uri="{28A0092B-C50C-407E-A947-70E740481C1C}">
                <a14:useLocalDpi xmlns:a14="http://schemas.microsoft.com/office/drawing/2010/main" val="0"/>
              </a:ext>
            </a:extLst>
          </a:blip>
          <a:srcRect l="326" t="30507" r="585" b="2940"/>
          <a:stretch/>
        </p:blipFill>
        <p:spPr>
          <a:xfrm>
            <a:off x="1218830" y="2206100"/>
            <a:ext cx="6830704" cy="1576317"/>
          </a:xfrm>
          <a:prstGeom prst="rect">
            <a:avLst/>
          </a:prstGeom>
        </p:spPr>
      </p:pic>
      <p:sp>
        <p:nvSpPr>
          <p:cNvPr id="9" name="TextBox 8">
            <a:extLst>
              <a:ext uri="{FF2B5EF4-FFF2-40B4-BE49-F238E27FC236}">
                <a16:creationId xmlns:a16="http://schemas.microsoft.com/office/drawing/2014/main" id="{29985C4E-4735-ED7A-FEFE-1516E592D4A2}"/>
              </a:ext>
            </a:extLst>
          </p:cNvPr>
          <p:cNvSpPr txBox="1"/>
          <p:nvPr/>
        </p:nvSpPr>
        <p:spPr>
          <a:xfrm>
            <a:off x="1218829" y="1682880"/>
            <a:ext cx="6830705"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Bảng 3.2: Thông tin về các thiết lập tham số đối với từng phiên bản mô hình PhoBERT </a:t>
            </a:r>
          </a:p>
        </p:txBody>
      </p:sp>
      <p:sp>
        <p:nvSpPr>
          <p:cNvPr id="10"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4 Giới thiệu mô hình PhoBERT</a:t>
            </a:r>
            <a:endParaRPr lang="vi-V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6975217"/>
      </p:ext>
    </p:extLst>
  </p:cSld>
  <p:clrMapOvr>
    <a:masterClrMapping/>
  </p:clrMapOvr>
  <p:transition spd="med">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91</a:t>
            </a:fld>
            <a:endParaRPr lang="en-US" sz="3200" b="1">
              <a:latin typeface="Times New Roman" panose="02020603050405020304" pitchFamily="18" charset="0"/>
              <a:cs typeface="Times New Roman" panose="02020603050405020304" pitchFamily="18" charset="0"/>
            </a:endParaRPr>
          </a:p>
        </p:txBody>
      </p:sp>
      <p:sp>
        <p:nvSpPr>
          <p:cNvPr id="10"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4 Giới thiệu mô hình PhoBERT</a:t>
            </a:r>
            <a:endParaRPr lang="vi-VN" sz="2800">
              <a:latin typeface="Times New Roman" panose="02020603050405020304" pitchFamily="18" charset="0"/>
              <a:cs typeface="Times New Roman" panose="02020603050405020304" pitchFamily="18" charset="0"/>
            </a:endParaRPr>
          </a:p>
        </p:txBody>
      </p:sp>
      <p:sp>
        <p:nvSpPr>
          <p:cNvPr id="6" name="TextBox 5"/>
          <p:cNvSpPr txBox="1"/>
          <p:nvPr/>
        </p:nvSpPr>
        <p:spPr>
          <a:xfrm>
            <a:off x="955342" y="1180531"/>
            <a:ext cx="7861111" cy="1785104"/>
          </a:xfrm>
          <a:prstGeom prst="rect">
            <a:avLst/>
          </a:prstGeom>
          <a:noFill/>
        </p:spPr>
        <p:txBody>
          <a:bodyPr wrap="square" rtlCol="0">
            <a:spAutoFit/>
          </a:bodyPr>
          <a:lstStyle/>
          <a:p>
            <a:r>
              <a:rPr lang="en-US" sz="2200">
                <a:solidFill>
                  <a:srgbClr val="424041"/>
                </a:solidFill>
                <a:latin typeface="Times New Roman" panose="02020603050405020304" pitchFamily="18" charset="0"/>
                <a:cs typeface="Times New Roman" panose="02020603050405020304" pitchFamily="18" charset="0"/>
              </a:rPr>
              <a:t>Các cải tiến của RoBERTa so với BERT:</a:t>
            </a:r>
          </a:p>
          <a:p>
            <a:endParaRPr lang="en-US" sz="2200">
              <a:solidFill>
                <a:srgbClr val="424041"/>
              </a:solidFill>
              <a:latin typeface="Times New Roman" panose="02020603050405020304" pitchFamily="18" charset="0"/>
              <a:cs typeface="Times New Roman" panose="02020603050405020304" pitchFamily="18" charset="0"/>
            </a:endParaRPr>
          </a:p>
          <a:p>
            <a:r>
              <a:rPr lang="vi-VN" sz="2200">
                <a:solidFill>
                  <a:srgbClr val="424041"/>
                </a:solidFill>
                <a:latin typeface="Times New Roman" panose="02020603050405020304" pitchFamily="18" charset="0"/>
                <a:cs typeface="Times New Roman" panose="02020603050405020304" pitchFamily="18" charset="0"/>
              </a:rPr>
              <a:t>• Huấn luyện mô hình dựa trên tập dữ liệu lớn, với kích thước mỗi batch lớn</a:t>
            </a:r>
            <a:r>
              <a:rPr lang="en-US" sz="2200">
                <a:solidFill>
                  <a:srgbClr val="424041"/>
                </a:solidFill>
                <a:latin typeface="Times New Roman" panose="02020603050405020304" pitchFamily="18" charset="0"/>
                <a:cs typeface="Times New Roman" panose="02020603050405020304" pitchFamily="18" charset="0"/>
              </a:rPr>
              <a:t> </a:t>
            </a:r>
            <a:r>
              <a:rPr lang="vi-VN" sz="2200">
                <a:solidFill>
                  <a:srgbClr val="424041"/>
                </a:solidFill>
                <a:latin typeface="Times New Roman" panose="02020603050405020304" pitchFamily="18" charset="0"/>
                <a:cs typeface="Times New Roman" panose="02020603050405020304" pitchFamily="18" charset="0"/>
              </a:rPr>
              <a:t>hơn, thời gian huấn luyện mô hình lâu hơn.</a:t>
            </a:r>
          </a:p>
          <a:p>
            <a:r>
              <a:rPr lang="vi-VN" sz="2200">
                <a:solidFill>
                  <a:srgbClr val="424041"/>
                </a:solidFill>
                <a:latin typeface="Times New Roman" panose="02020603050405020304" pitchFamily="18" charset="0"/>
                <a:cs typeface="Times New Roman" panose="02020603050405020304" pitchFamily="18" charset="0"/>
              </a:rPr>
              <a:t>• Loại bỏ đi phần dự đoán câu tiếp theo (Next sentense prediction).</a:t>
            </a:r>
          </a:p>
        </p:txBody>
      </p:sp>
      <p:sp>
        <p:nvSpPr>
          <p:cNvPr id="8" name="TextBox 7">
            <a:extLst>
              <a:ext uri="{FF2B5EF4-FFF2-40B4-BE49-F238E27FC236}">
                <a16:creationId xmlns:a16="http://schemas.microsoft.com/office/drawing/2014/main" id="{29985C4E-4735-ED7A-FEFE-1516E592D4A2}"/>
              </a:ext>
            </a:extLst>
          </p:cNvPr>
          <p:cNvSpPr txBox="1"/>
          <p:nvPr/>
        </p:nvSpPr>
        <p:spPr>
          <a:xfrm>
            <a:off x="3459707" y="3426296"/>
            <a:ext cx="5684293" cy="276999"/>
          </a:xfrm>
          <a:prstGeom prst="rect">
            <a:avLst/>
          </a:prstGeom>
          <a:noFill/>
        </p:spPr>
        <p:txBody>
          <a:bodyPr wrap="square" rtlCol="0">
            <a:spAutoFit/>
          </a:bodyPr>
          <a:lstStyle/>
          <a:p>
            <a:pPr algn="r"/>
            <a:r>
              <a:rPr lang="en-US" sz="1200">
                <a:solidFill>
                  <a:srgbClr val="FF0000"/>
                </a:solidFill>
                <a:latin typeface="Times New Roman" panose="02020603050405020304" pitchFamily="18" charset="0"/>
                <a:cs typeface="Times New Roman" panose="02020603050405020304" pitchFamily="18" charset="0"/>
              </a:rPr>
              <a:t>Nguồn: A robustly optimized bert pretraining approach. 2019</a:t>
            </a:r>
          </a:p>
        </p:txBody>
      </p:sp>
    </p:spTree>
    <p:extLst>
      <p:ext uri="{BB962C8B-B14F-4D97-AF65-F5344CB8AC3E}">
        <p14:creationId xmlns:p14="http://schemas.microsoft.com/office/powerpoint/2010/main" val="459437811"/>
      </p:ext>
    </p:extLst>
  </p:cSld>
  <p:clrMapOvr>
    <a:masterClrMapping/>
  </p:clrMapOvr>
  <p:transition spd="med">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92</a:t>
            </a:fld>
            <a:endParaRPr lang="en-US" sz="3200" b="1">
              <a:latin typeface="Times New Roman" panose="02020603050405020304" pitchFamily="18" charset="0"/>
              <a:cs typeface="Times New Roman" panose="02020603050405020304" pitchFamily="18" charset="0"/>
            </a:endParaRPr>
          </a:p>
        </p:txBody>
      </p:sp>
      <p:sp>
        <p:nvSpPr>
          <p:cNvPr id="10"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4 Giới thiệu mô hình PhoBERT</a:t>
            </a:r>
            <a:endParaRPr lang="vi-VN" sz="2800">
              <a:latin typeface="Times New Roman" panose="02020603050405020304" pitchFamily="18" charset="0"/>
              <a:cs typeface="Times New Roman" panose="02020603050405020304" pitchFamily="18" charset="0"/>
            </a:endParaRPr>
          </a:p>
        </p:txBody>
      </p:sp>
      <p:sp>
        <p:nvSpPr>
          <p:cNvPr id="6" name="TextBox 5"/>
          <p:cNvSpPr txBox="1"/>
          <p:nvPr/>
        </p:nvSpPr>
        <p:spPr>
          <a:xfrm>
            <a:off x="955342" y="1180531"/>
            <a:ext cx="7861111" cy="1785104"/>
          </a:xfrm>
          <a:prstGeom prst="rect">
            <a:avLst/>
          </a:prstGeom>
          <a:noFill/>
        </p:spPr>
        <p:txBody>
          <a:bodyPr wrap="square" rtlCol="0">
            <a:spAutoFit/>
          </a:bodyPr>
          <a:lstStyle/>
          <a:p>
            <a:r>
              <a:rPr lang="en-US" sz="2200">
                <a:solidFill>
                  <a:srgbClr val="424041"/>
                </a:solidFill>
                <a:latin typeface="Times New Roman" panose="02020603050405020304" pitchFamily="18" charset="0"/>
                <a:cs typeface="Times New Roman" panose="02020603050405020304" pitchFamily="18" charset="0"/>
              </a:rPr>
              <a:t>Các cải tiến của RoBERTa so với BERT:</a:t>
            </a:r>
          </a:p>
          <a:p>
            <a:endParaRPr lang="en-US" sz="2200">
              <a:solidFill>
                <a:srgbClr val="424041"/>
              </a:solidFill>
              <a:latin typeface="Times New Roman" panose="02020603050405020304" pitchFamily="18" charset="0"/>
              <a:cs typeface="Times New Roman" panose="02020603050405020304" pitchFamily="18" charset="0"/>
            </a:endParaRPr>
          </a:p>
          <a:p>
            <a:r>
              <a:rPr lang="vi-VN" sz="2200">
                <a:solidFill>
                  <a:srgbClr val="424041"/>
                </a:solidFill>
                <a:latin typeface="Times New Roman" panose="02020603050405020304" pitchFamily="18" charset="0"/>
                <a:cs typeface="Times New Roman" panose="02020603050405020304" pitchFamily="18" charset="0"/>
              </a:rPr>
              <a:t>• Huấn luyện mô hình dựa trên những câu văn có độ dài lớn.</a:t>
            </a:r>
          </a:p>
          <a:p>
            <a:r>
              <a:rPr lang="vi-VN" sz="2200">
                <a:solidFill>
                  <a:srgbClr val="424041"/>
                </a:solidFill>
                <a:latin typeface="Times New Roman" panose="02020603050405020304" pitchFamily="18" charset="0"/>
                <a:cs typeface="Times New Roman" panose="02020603050405020304" pitchFamily="18" charset="0"/>
              </a:rPr>
              <a:t>•</a:t>
            </a:r>
            <a:r>
              <a:rPr lang="en-US" sz="2200">
                <a:solidFill>
                  <a:srgbClr val="424041"/>
                </a:solidFill>
                <a:latin typeface="Times New Roman" panose="02020603050405020304" pitchFamily="18" charset="0"/>
                <a:cs typeface="Times New Roman" panose="02020603050405020304" pitchFamily="18" charset="0"/>
              </a:rPr>
              <a:t> T</a:t>
            </a:r>
            <a:r>
              <a:rPr lang="vi-VN" sz="2200">
                <a:solidFill>
                  <a:srgbClr val="424041"/>
                </a:solidFill>
                <a:latin typeface="Times New Roman" panose="02020603050405020304" pitchFamily="18" charset="0"/>
                <a:cs typeface="Times New Roman" panose="02020603050405020304" pitchFamily="18" charset="0"/>
              </a:rPr>
              <a:t>hay thế phương pháp static masking bằng phương pháp dynamic masking</a:t>
            </a:r>
            <a:r>
              <a:rPr lang="en-US" sz="2200">
                <a:solidFill>
                  <a:srgbClr val="424041"/>
                </a:solidFill>
                <a:latin typeface="Times New Roman" panose="02020603050405020304" pitchFamily="18" charset="0"/>
                <a:cs typeface="Times New Roman" panose="02020603050405020304" pitchFamily="18" charset="0"/>
              </a:rPr>
              <a:t>.</a:t>
            </a:r>
            <a:endParaRPr lang="vi-VN" sz="2200">
              <a:solidFill>
                <a:srgbClr val="42404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9985C4E-4735-ED7A-FEFE-1516E592D4A2}"/>
              </a:ext>
            </a:extLst>
          </p:cNvPr>
          <p:cNvSpPr txBox="1"/>
          <p:nvPr/>
        </p:nvSpPr>
        <p:spPr>
          <a:xfrm>
            <a:off x="3459707" y="3426296"/>
            <a:ext cx="5684293" cy="276999"/>
          </a:xfrm>
          <a:prstGeom prst="rect">
            <a:avLst/>
          </a:prstGeom>
          <a:noFill/>
        </p:spPr>
        <p:txBody>
          <a:bodyPr wrap="square" rtlCol="0">
            <a:spAutoFit/>
          </a:bodyPr>
          <a:lstStyle/>
          <a:p>
            <a:pPr algn="r"/>
            <a:r>
              <a:rPr lang="en-US" sz="1200">
                <a:solidFill>
                  <a:srgbClr val="FF0000"/>
                </a:solidFill>
                <a:latin typeface="Times New Roman" panose="02020603050405020304" pitchFamily="18" charset="0"/>
                <a:cs typeface="Times New Roman" panose="02020603050405020304" pitchFamily="18" charset="0"/>
              </a:rPr>
              <a:t>Nguồn: A robustly optimized bert pretraining approach. 2019</a:t>
            </a:r>
          </a:p>
        </p:txBody>
      </p:sp>
    </p:spTree>
    <p:extLst>
      <p:ext uri="{BB962C8B-B14F-4D97-AF65-F5344CB8AC3E}">
        <p14:creationId xmlns:p14="http://schemas.microsoft.com/office/powerpoint/2010/main" val="2961932049"/>
      </p:ext>
    </p:extLst>
  </p:cSld>
  <p:clrMapOvr>
    <a:masterClrMapping/>
  </p:clrMapOvr>
  <p:transition spd="med">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93</a:t>
            </a:fld>
            <a:endParaRPr lang="en-US" sz="3200" b="1">
              <a:latin typeface="Times New Roman" panose="02020603050405020304" pitchFamily="18" charset="0"/>
              <a:cs typeface="Times New Roman" panose="02020603050405020304" pitchFamily="18" charset="0"/>
            </a:endParaRPr>
          </a:p>
        </p:txBody>
      </p:sp>
      <p:sp>
        <p:nvSpPr>
          <p:cNvPr id="10"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4 Giới thiệu mô hình PhoBERT</a:t>
            </a:r>
            <a:endParaRPr lang="vi-VN"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214652" y="1264838"/>
            <a:ext cx="5957247" cy="3178867"/>
          </a:xfrm>
          <a:prstGeom prst="rect">
            <a:avLst/>
          </a:prstGeom>
        </p:spPr>
      </p:pic>
      <p:sp>
        <p:nvSpPr>
          <p:cNvPr id="7" name="TextBox 6"/>
          <p:cNvSpPr txBox="1"/>
          <p:nvPr/>
        </p:nvSpPr>
        <p:spPr>
          <a:xfrm>
            <a:off x="928048" y="777241"/>
            <a:ext cx="7961464" cy="430887"/>
          </a:xfrm>
          <a:prstGeom prst="rect">
            <a:avLst/>
          </a:prstGeom>
          <a:noFill/>
        </p:spPr>
        <p:txBody>
          <a:bodyPr wrap="square" rtlCol="0">
            <a:spAutoFit/>
          </a:bodyPr>
          <a:lstStyle/>
          <a:p>
            <a:r>
              <a:rPr lang="en-US" sz="2200">
                <a:solidFill>
                  <a:srgbClr val="424041"/>
                </a:solidFill>
                <a:latin typeface="Times New Roman" panose="02020603050405020304" pitchFamily="18" charset="0"/>
                <a:cs typeface="Times New Roman" panose="02020603050405020304" pitchFamily="18" charset="0"/>
              </a:rPr>
              <a:t>Thuật toán tách từ BPE</a:t>
            </a:r>
            <a:endParaRPr lang="vi-VN" sz="2200">
              <a:solidFill>
                <a:srgbClr val="42404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9985C4E-4735-ED7A-FEFE-1516E592D4A2}"/>
              </a:ext>
            </a:extLst>
          </p:cNvPr>
          <p:cNvSpPr txBox="1"/>
          <p:nvPr/>
        </p:nvSpPr>
        <p:spPr>
          <a:xfrm>
            <a:off x="0" y="4500415"/>
            <a:ext cx="8360229" cy="276999"/>
          </a:xfrm>
          <a:prstGeom prst="rect">
            <a:avLst/>
          </a:prstGeom>
          <a:noFill/>
        </p:spPr>
        <p:txBody>
          <a:bodyPr wrap="square" rtlCol="0">
            <a:spAutoFit/>
          </a:bodyPr>
          <a:lstStyle/>
          <a:p>
            <a:r>
              <a:rPr lang="en-US" sz="1200">
                <a:solidFill>
                  <a:srgbClr val="FF0000"/>
                </a:solidFill>
                <a:latin typeface="Times New Roman" panose="02020603050405020304" pitchFamily="18" charset="0"/>
                <a:cs typeface="Times New Roman" panose="02020603050405020304" pitchFamily="18" charset="0"/>
              </a:rPr>
              <a:t>Nguồn: Alexandra Birch Rico Sennrich, Barry Haddow. Neural machine translation of rare words with subword units. 2015</a:t>
            </a:r>
          </a:p>
        </p:txBody>
      </p:sp>
    </p:spTree>
    <p:extLst>
      <p:ext uri="{BB962C8B-B14F-4D97-AF65-F5344CB8AC3E}">
        <p14:creationId xmlns:p14="http://schemas.microsoft.com/office/powerpoint/2010/main" val="2602658410"/>
      </p:ext>
    </p:extLst>
  </p:cSld>
  <p:clrMapOvr>
    <a:masterClrMapping/>
  </p:clrMapOvr>
  <p:transition spd="med">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94</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921224" y="514607"/>
            <a:ext cx="4520206" cy="1381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Bước 1. Tiền xử lý dữ liệu:</a:t>
            </a:r>
          </a:p>
          <a:p>
            <a:pPr marL="584200" lvl="1" indent="0">
              <a:buNone/>
            </a:pPr>
            <a:endParaRPr lang="en-US" sz="2200">
              <a:latin typeface="Times New Roman" panose="02020603050405020304" pitchFamily="18" charset="0"/>
              <a:cs typeface="Times New Roman" panose="02020603050405020304" pitchFamily="18" charset="0"/>
            </a:endParaRPr>
          </a:p>
        </p:txBody>
      </p:sp>
      <p:sp>
        <p:nvSpPr>
          <p:cNvPr id="6" name="Snip Single Corner Rectangle 5"/>
          <p:cNvSpPr/>
          <p:nvPr/>
        </p:nvSpPr>
        <p:spPr>
          <a:xfrm>
            <a:off x="585323" y="3293418"/>
            <a:ext cx="3519340" cy="1251286"/>
          </a:xfrm>
          <a:prstGeom prst="snip1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b="1">
                <a:solidFill>
                  <a:schemeClr val="tx1"/>
                </a:solidFill>
                <a:latin typeface="Times New Roman" panose="02020603050405020304" pitchFamily="18" charset="0"/>
                <a:cs typeface="Times New Roman" panose="02020603050405020304" pitchFamily="18" charset="0"/>
              </a:rPr>
              <a:t>Raw data</a:t>
            </a:r>
          </a:p>
          <a:p>
            <a:pPr algn="ctr"/>
            <a:r>
              <a:rPr lang="vi-VN" sz="1800" i="1">
                <a:solidFill>
                  <a:schemeClr val="tx1"/>
                </a:solidFill>
                <a:latin typeface="Times New Roman" panose="02020603050405020304" pitchFamily="18" charset="0"/>
                <a:cs typeface="Times New Roman" panose="02020603050405020304" pitchFamily="18" charset="0"/>
              </a:rPr>
              <a:t>Feature</a:t>
            </a:r>
            <a:r>
              <a:rPr lang="vi-VN" sz="1800">
                <a:solidFill>
                  <a:schemeClr val="tx1"/>
                </a:solidFill>
                <a:latin typeface="Times New Roman" panose="02020603050405020304" pitchFamily="18" charset="0"/>
                <a:cs typeface="Times New Roman" panose="02020603050405020304" pitchFamily="18" charset="0"/>
              </a:rPr>
              <a:t>: [“id”, “title”, “context”, “question”, “answers”]</a:t>
            </a:r>
          </a:p>
        </p:txBody>
      </p:sp>
      <p:sp>
        <p:nvSpPr>
          <p:cNvPr id="7" name="Snip Single Corner Rectangle 6"/>
          <p:cNvSpPr/>
          <p:nvPr/>
        </p:nvSpPr>
        <p:spPr>
          <a:xfrm>
            <a:off x="5082914" y="3293418"/>
            <a:ext cx="3519340" cy="1251286"/>
          </a:xfrm>
          <a:prstGeom prst="snip1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b="1">
                <a:solidFill>
                  <a:schemeClr val="tx1"/>
                </a:solidFill>
                <a:latin typeface="Times New Roman" panose="02020603050405020304" pitchFamily="18" charset="0"/>
                <a:cs typeface="Times New Roman" panose="02020603050405020304" pitchFamily="18" charset="0"/>
              </a:rPr>
              <a:t>Processed data</a:t>
            </a:r>
          </a:p>
          <a:p>
            <a:pPr algn="ctr"/>
            <a:r>
              <a:rPr lang="vi-VN" sz="1800" i="1">
                <a:solidFill>
                  <a:schemeClr val="tx1"/>
                </a:solidFill>
                <a:latin typeface="Times New Roman" panose="02020603050405020304" pitchFamily="18" charset="0"/>
                <a:cs typeface="Times New Roman" panose="02020603050405020304" pitchFamily="18" charset="0"/>
              </a:rPr>
              <a:t>Feature</a:t>
            </a:r>
            <a:r>
              <a:rPr lang="vi-VN" sz="1800">
                <a:solidFill>
                  <a:schemeClr val="tx1"/>
                </a:solidFill>
                <a:latin typeface="Times New Roman" panose="02020603050405020304" pitchFamily="18" charset="0"/>
                <a:cs typeface="Times New Roman" panose="02020603050405020304" pitchFamily="18" charset="0"/>
              </a:rPr>
              <a:t>: [“input_ids”, “attention_mask”, “start_positions”, “end_positions”]</a:t>
            </a:r>
            <a:endParaRPr lang="en-US" sz="1800">
              <a:solidFill>
                <a:schemeClr val="tx1"/>
              </a:solidFill>
              <a:latin typeface="Times New Roman" panose="02020603050405020304" pitchFamily="18" charset="0"/>
              <a:cs typeface="Times New Roman" panose="02020603050405020304" pitchFamily="18" charset="0"/>
            </a:endParaRPr>
          </a:p>
        </p:txBody>
      </p:sp>
      <p:sp>
        <p:nvSpPr>
          <p:cNvPr id="9" name="Snip Diagonal Corner Rectangle 8"/>
          <p:cNvSpPr/>
          <p:nvPr/>
        </p:nvSpPr>
        <p:spPr>
          <a:xfrm>
            <a:off x="2799213" y="1236018"/>
            <a:ext cx="3271803" cy="1150046"/>
          </a:xfrm>
          <a:prstGeom prst="snip2Diag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solidFill>
                  <a:schemeClr val="tx1"/>
                </a:solidFill>
                <a:latin typeface="Times New Roman" panose="02020603050405020304" pitchFamily="18" charset="0"/>
                <a:cs typeface="Times New Roman" panose="02020603050405020304" pitchFamily="18" charset="0"/>
              </a:rPr>
              <a:t>Xây dựng dataloader</a:t>
            </a:r>
            <a:r>
              <a:rPr lang="en-US" sz="1800">
                <a:solidFill>
                  <a:schemeClr val="tx1"/>
                </a:solidFill>
                <a:latin typeface="Times New Roman" panose="02020603050405020304" pitchFamily="18" charset="0"/>
                <a:cs typeface="Times New Roman" panose="02020603050405020304" pitchFamily="18" charset="0"/>
              </a:rPr>
              <a:t>, phân chia tập dữ liệu</a:t>
            </a:r>
            <a:r>
              <a:rPr lang="vi-VN" sz="1800">
                <a:solidFill>
                  <a:schemeClr val="tx1"/>
                </a:solidFill>
                <a:latin typeface="Times New Roman" panose="02020603050405020304" pitchFamily="18" charset="0"/>
                <a:cs typeface="Times New Roman" panose="02020603050405020304" pitchFamily="18" charset="0"/>
              </a:rPr>
              <a:t>, tách từ theo phương pháp BPE</a:t>
            </a:r>
            <a:endParaRPr lang="en-US" sz="1800">
              <a:solidFill>
                <a:schemeClr val="tx1"/>
              </a:solidFill>
              <a:latin typeface="Times New Roman" panose="02020603050405020304" pitchFamily="18" charset="0"/>
              <a:cs typeface="Times New Roman" panose="02020603050405020304" pitchFamily="18" charset="0"/>
            </a:endParaRPr>
          </a:p>
        </p:txBody>
      </p:sp>
      <p:sp>
        <p:nvSpPr>
          <p:cNvPr id="10" name="Right Arrow 9"/>
          <p:cNvSpPr/>
          <p:nvPr/>
        </p:nvSpPr>
        <p:spPr>
          <a:xfrm rot="16200000">
            <a:off x="2908737" y="2617766"/>
            <a:ext cx="907354" cy="443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sp>
        <p:nvSpPr>
          <p:cNvPr id="11" name="Right Arrow 10"/>
          <p:cNvSpPr/>
          <p:nvPr/>
        </p:nvSpPr>
        <p:spPr>
          <a:xfrm rot="5400000">
            <a:off x="4999596" y="2635366"/>
            <a:ext cx="907355" cy="408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spTree>
    <p:extLst>
      <p:ext uri="{BB962C8B-B14F-4D97-AF65-F5344CB8AC3E}">
        <p14:creationId xmlns:p14="http://schemas.microsoft.com/office/powerpoint/2010/main" val="1392452082"/>
      </p:ext>
    </p:extLst>
  </p:cSld>
  <p:clrMapOvr>
    <a:masterClrMapping/>
  </p:clrMapOvr>
  <p:transition spd="med">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95</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921224" y="514607"/>
            <a:ext cx="4520206" cy="1381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Bước 1. Tiền xử lý dữ liệu:</a:t>
            </a:r>
          </a:p>
          <a:p>
            <a:pPr marL="584200" lvl="1" indent="0">
              <a:buNone/>
            </a:pPr>
            <a:endParaRPr lang="en-US" sz="2200">
              <a:latin typeface="Times New Roman" panose="02020603050405020304" pitchFamily="18" charset="0"/>
              <a:cs typeface="Times New Roman" panose="02020603050405020304" pitchFamily="18" charset="0"/>
            </a:endParaRPr>
          </a:p>
        </p:txBody>
      </p:sp>
      <p:sp>
        <p:nvSpPr>
          <p:cNvPr id="12" name="Snip Single Corner Rectangle 11"/>
          <p:cNvSpPr/>
          <p:nvPr/>
        </p:nvSpPr>
        <p:spPr>
          <a:xfrm>
            <a:off x="5297113" y="151598"/>
            <a:ext cx="3519340" cy="1251286"/>
          </a:xfrm>
          <a:prstGeom prst="snip1Rect">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b="1">
                <a:solidFill>
                  <a:schemeClr val="tx1"/>
                </a:solidFill>
                <a:latin typeface="Times New Roman" panose="02020603050405020304" pitchFamily="18" charset="0"/>
                <a:cs typeface="Times New Roman" panose="02020603050405020304" pitchFamily="18" charset="0"/>
              </a:rPr>
              <a:t>Processed data</a:t>
            </a:r>
          </a:p>
          <a:p>
            <a:pPr algn="ctr"/>
            <a:r>
              <a:rPr lang="vi-VN" sz="1800" i="1">
                <a:solidFill>
                  <a:schemeClr val="tx1"/>
                </a:solidFill>
                <a:latin typeface="Times New Roman" panose="02020603050405020304" pitchFamily="18" charset="0"/>
                <a:cs typeface="Times New Roman" panose="02020603050405020304" pitchFamily="18" charset="0"/>
              </a:rPr>
              <a:t>Feature</a:t>
            </a:r>
            <a:r>
              <a:rPr lang="vi-VN" sz="1800">
                <a:solidFill>
                  <a:schemeClr val="tx1"/>
                </a:solidFill>
                <a:latin typeface="Times New Roman" panose="02020603050405020304" pitchFamily="18" charset="0"/>
                <a:cs typeface="Times New Roman" panose="02020603050405020304" pitchFamily="18" charset="0"/>
              </a:rPr>
              <a:t>: [“input_ids”, “attention_mask”, “start_positions”, “end_positions”]</a:t>
            </a:r>
            <a:endParaRPr lang="en-US" sz="1800">
              <a:solidFill>
                <a:schemeClr val="tx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955342" y="1180531"/>
            <a:ext cx="7861111" cy="2123658"/>
          </a:xfrm>
          <a:prstGeom prst="rect">
            <a:avLst/>
          </a:prstGeom>
          <a:noFill/>
        </p:spPr>
        <p:txBody>
          <a:bodyPr wrap="square" rtlCol="0">
            <a:spAutoFit/>
          </a:bodyPr>
          <a:lstStyle/>
          <a:p>
            <a:r>
              <a:rPr lang="en-US" sz="2200">
                <a:solidFill>
                  <a:srgbClr val="424041"/>
                </a:solidFill>
                <a:latin typeface="Times New Roman" panose="02020603050405020304" pitchFamily="18" charset="0"/>
                <a:cs typeface="Times New Roman" panose="02020603050405020304" pitchFamily="18" charset="0"/>
              </a:rPr>
              <a:t>Trong đó:</a:t>
            </a:r>
          </a:p>
          <a:p>
            <a:pPr marL="342900" indent="-342900">
              <a:buFont typeface="Wingdings" panose="05000000000000000000" pitchFamily="2" charset="2"/>
              <a:buChar char="Ø"/>
            </a:pPr>
            <a:r>
              <a:rPr lang="en-US" sz="2200">
                <a:solidFill>
                  <a:srgbClr val="424041"/>
                </a:solidFill>
                <a:latin typeface="Times New Roman" panose="02020603050405020304" pitchFamily="18" charset="0"/>
                <a:cs typeface="Times New Roman" panose="02020603050405020304" pitchFamily="18" charset="0"/>
              </a:rPr>
              <a:t>input_ids: kích thước 258 (256 token + 2 token bắt đầu, kết thúc)</a:t>
            </a:r>
          </a:p>
          <a:p>
            <a:pPr marL="342900" indent="-342900">
              <a:buFont typeface="Wingdings" panose="05000000000000000000" pitchFamily="2" charset="2"/>
              <a:buChar char="Ø"/>
            </a:pPr>
            <a:r>
              <a:rPr lang="vi-VN" sz="2200">
                <a:solidFill>
                  <a:srgbClr val="424041"/>
                </a:solidFill>
                <a:latin typeface="Times New Roman" panose="02020603050405020304" pitchFamily="18" charset="0"/>
                <a:cs typeface="Times New Roman" panose="02020603050405020304" pitchFamily="18" charset="0"/>
              </a:rPr>
              <a:t>attention_mask:</a:t>
            </a:r>
            <a:r>
              <a:rPr lang="en-US" sz="2200">
                <a:solidFill>
                  <a:srgbClr val="424041"/>
                </a:solidFill>
                <a:latin typeface="Times New Roman" panose="02020603050405020304" pitchFamily="18" charset="0"/>
                <a:cs typeface="Times New Roman" panose="02020603050405020304" pitchFamily="18" charset="0"/>
              </a:rPr>
              <a:t> kích thước 258, bằng 0 nếu token tại đó là padding, ngược lại bằng 1.</a:t>
            </a:r>
          </a:p>
          <a:p>
            <a:pPr marL="342900" indent="-342900">
              <a:buFont typeface="Wingdings" panose="05000000000000000000" pitchFamily="2" charset="2"/>
              <a:buChar char="Ø"/>
            </a:pPr>
            <a:r>
              <a:rPr lang="vi-VN" sz="2200">
                <a:solidFill>
                  <a:srgbClr val="424041"/>
                </a:solidFill>
                <a:latin typeface="Times New Roman" panose="02020603050405020304" pitchFamily="18" charset="0"/>
                <a:cs typeface="Times New Roman" panose="02020603050405020304" pitchFamily="18" charset="0"/>
              </a:rPr>
              <a:t>start_positions:</a:t>
            </a:r>
            <a:r>
              <a:rPr lang="en-US" sz="2200">
                <a:solidFill>
                  <a:srgbClr val="424041"/>
                </a:solidFill>
                <a:latin typeface="Times New Roman" panose="02020603050405020304" pitchFamily="18" charset="0"/>
                <a:cs typeface="Times New Roman" panose="02020603050405020304" pitchFamily="18" charset="0"/>
              </a:rPr>
              <a:t> Chỉ số bắt đầu câu trả lời</a:t>
            </a:r>
          </a:p>
          <a:p>
            <a:pPr marL="342900" indent="-342900">
              <a:buFont typeface="Wingdings" panose="05000000000000000000" pitchFamily="2" charset="2"/>
              <a:buChar char="Ø"/>
            </a:pPr>
            <a:r>
              <a:rPr lang="en-US" sz="2200">
                <a:solidFill>
                  <a:srgbClr val="424041"/>
                </a:solidFill>
                <a:latin typeface="Times New Roman" panose="02020603050405020304" pitchFamily="18" charset="0"/>
                <a:cs typeface="Times New Roman" panose="02020603050405020304" pitchFamily="18" charset="0"/>
              </a:rPr>
              <a:t>end_positions: Chỉ số kết thúc câu trả lời</a:t>
            </a:r>
            <a:endParaRPr lang="vi-VN" sz="2200">
              <a:solidFill>
                <a:srgbClr val="4240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176545"/>
      </p:ext>
    </p:extLst>
  </p:cSld>
  <p:clrMapOvr>
    <a:masterClrMapping/>
  </p:clrMapOvr>
  <p:transition spd="med">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735A5E-F2B6-4A1A-BD93-677FDDDACE9C}" type="slidenum">
              <a:rPr lang="en-US" sz="3200" b="1" smtClean="0">
                <a:latin typeface="Times New Roman" panose="02020603050405020304" pitchFamily="18" charset="0"/>
                <a:cs typeface="Times New Roman" panose="02020603050405020304" pitchFamily="18" charset="0"/>
              </a:rPr>
              <a:t>96</a:t>
            </a:fld>
            <a:endParaRPr lang="en-US" sz="3200" b="1">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907576" y="514607"/>
            <a:ext cx="4533854" cy="1381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Bước 2. Phân chia tập dữ liệu:</a:t>
            </a:r>
          </a:p>
          <a:p>
            <a:pPr marL="584200" lvl="1" indent="0">
              <a:buNone/>
            </a:pPr>
            <a:endParaRPr lang="en-US" sz="2200">
              <a:latin typeface="Times New Roman" panose="02020603050405020304" pitchFamily="18" charset="0"/>
              <a:cs typeface="Times New Roman" panose="02020603050405020304" pitchFamily="18" charset="0"/>
            </a:endParaRPr>
          </a:p>
        </p:txBody>
      </p:sp>
      <p:sp>
        <p:nvSpPr>
          <p:cNvPr id="12" name="Snip Diagonal Corner Rectangle 11"/>
          <p:cNvSpPr/>
          <p:nvPr/>
        </p:nvSpPr>
        <p:spPr>
          <a:xfrm>
            <a:off x="4817889" y="2742239"/>
            <a:ext cx="1788160" cy="970280"/>
          </a:xfrm>
          <a:prstGeom prst="snip2DiagRect">
            <a:avLst/>
          </a:prstGeom>
          <a:solidFill>
            <a:srgbClr val="434343"/>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Train.json</a:t>
            </a:r>
          </a:p>
          <a:p>
            <a:pPr algn="ct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28, 457 câu hỏi</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Snip Diagonal Corner Rectangle 12"/>
          <p:cNvSpPr/>
          <p:nvPr/>
        </p:nvSpPr>
        <p:spPr>
          <a:xfrm>
            <a:off x="3117954" y="4057959"/>
            <a:ext cx="2106335" cy="970280"/>
          </a:xfrm>
          <a:prstGeom prst="snip2DiagRect">
            <a:avLst/>
          </a:prstGeom>
          <a:solidFill>
            <a:srgbClr val="FDA517"/>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New_train.json</a:t>
            </a:r>
          </a:p>
          <a:p>
            <a:pPr algn="ct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25, 270 câu hỏi</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Snip Diagonal Corner Rectangle 13"/>
          <p:cNvSpPr/>
          <p:nvPr/>
        </p:nvSpPr>
        <p:spPr>
          <a:xfrm>
            <a:off x="5959281" y="4057959"/>
            <a:ext cx="2106335" cy="970280"/>
          </a:xfrm>
          <a:prstGeom prst="snip2DiagRect">
            <a:avLst/>
          </a:prstGeom>
          <a:solidFill>
            <a:srgbClr val="FDA517"/>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Valid.json</a:t>
            </a:r>
          </a:p>
          <a:p>
            <a:pPr algn="ct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3, 187 </a:t>
            </a:r>
            <a:r>
              <a:rPr lang="en-US" sz="1800">
                <a:latin typeface="Times New Roman" panose="02020603050405020304" pitchFamily="18" charset="0"/>
                <a:ea typeface="Calibri" panose="020F0502020204030204" pitchFamily="34" charset="0"/>
                <a:cs typeface="Times New Roman" panose="02020603050405020304" pitchFamily="18" charset="0"/>
              </a:rPr>
              <a:t>câu hỏi</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Snip Diagonal Corner Rectangle 14"/>
          <p:cNvSpPr/>
          <p:nvPr/>
        </p:nvSpPr>
        <p:spPr>
          <a:xfrm>
            <a:off x="799609" y="2655879"/>
            <a:ext cx="1788160" cy="970280"/>
          </a:xfrm>
          <a:prstGeom prst="snip2DiagRect">
            <a:avLst/>
          </a:prstGeom>
          <a:solidFill>
            <a:srgbClr val="434343"/>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Test.json</a:t>
            </a:r>
          </a:p>
          <a:p>
            <a:pPr algn="ct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1, 121 câu hỏi</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Snip Diagonal Corner Rectangle 15"/>
          <p:cNvSpPr/>
          <p:nvPr/>
        </p:nvSpPr>
        <p:spPr>
          <a:xfrm>
            <a:off x="2653809" y="1340159"/>
            <a:ext cx="2219960" cy="1082040"/>
          </a:xfrm>
          <a:prstGeom prst="snip2DiagRect">
            <a:avLst/>
          </a:prstGeom>
          <a:ln>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800">
                <a:latin typeface="Times New Roman" panose="02020603050405020304" pitchFamily="18" charset="0"/>
                <a:ea typeface="Calibri" panose="020F0502020204030204" pitchFamily="34" charset="0"/>
                <a:cs typeface="Times New Roman" panose="02020603050405020304" pitchFamily="18" charset="0"/>
              </a:rPr>
              <a:t>Hơn </a:t>
            </a:r>
            <a:r>
              <a:rPr lang="en-US" sz="1800">
                <a:effectLst/>
                <a:latin typeface="Times New Roman" panose="02020603050405020304" pitchFamily="18" charset="0"/>
                <a:ea typeface="Calibri" panose="020F0502020204030204" pitchFamily="34" charset="0"/>
                <a:cs typeface="Times New Roman" panose="02020603050405020304" pitchFamily="18" charset="0"/>
              </a:rPr>
              <a:t>29, 500</a:t>
            </a:r>
          </a:p>
          <a:p>
            <a:pPr algn="ctr">
              <a:lnSpc>
                <a:spcPct val="107000"/>
              </a:lnSpc>
              <a:spcAft>
                <a:spcPts val="800"/>
              </a:spcAft>
            </a:pPr>
            <a:r>
              <a:rPr lang="en-US" sz="1800">
                <a:latin typeface="Times New Roman" panose="02020603050405020304" pitchFamily="18" charset="0"/>
                <a:ea typeface="Calibri" panose="020F0502020204030204" pitchFamily="34" charset="0"/>
                <a:cs typeface="Times New Roman" panose="02020603050405020304" pitchFamily="18" charset="0"/>
              </a:rPr>
              <a:t>Cặp câu hỏi và câu trả lời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7" name="Elbow Connector 16"/>
          <p:cNvCxnSpPr/>
          <p:nvPr/>
        </p:nvCxnSpPr>
        <p:spPr>
          <a:xfrm flipH="1">
            <a:off x="1693689" y="1868479"/>
            <a:ext cx="960120" cy="787400"/>
          </a:xfrm>
          <a:prstGeom prst="bentConnector3">
            <a:avLst>
              <a:gd name="adj1" fmla="val 100000"/>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a:off x="4873769" y="1868479"/>
            <a:ext cx="838200" cy="873760"/>
          </a:xfrm>
          <a:prstGeom prst="bentConnector3">
            <a:avLst>
              <a:gd name="adj1" fmla="val 100424"/>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a:off x="6606049" y="3194359"/>
            <a:ext cx="406400" cy="863600"/>
          </a:xfrm>
          <a:prstGeom prst="bentConnector3">
            <a:avLst>
              <a:gd name="adj1" fmla="val 10023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2" idx="2"/>
            <a:endCxn id="13" idx="3"/>
          </p:cNvCxnSpPr>
          <p:nvPr/>
        </p:nvCxnSpPr>
        <p:spPr>
          <a:xfrm rot="10800000" flipV="1">
            <a:off x="4171123" y="3227379"/>
            <a:ext cx="646767" cy="83058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166492"/>
      </p:ext>
    </p:extLst>
  </p:cSld>
  <p:clrMapOvr>
    <a:masterClrMapping/>
  </p:clrMapOvr>
  <p:transition spd="med">
    <p:random/>
  </p:transition>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44"/>
          <p:cNvSpPr/>
          <p:nvPr/>
        </p:nvSpPr>
        <p:spPr>
          <a:xfrm>
            <a:off x="511790" y="1804768"/>
            <a:ext cx="8543497" cy="1168493"/>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aphicFrame>
        <p:nvGraphicFramePr>
          <p:cNvPr id="449" name="Google Shape;449;p44"/>
          <p:cNvGraphicFramePr/>
          <p:nvPr>
            <p:extLst>
              <p:ext uri="{D42A27DB-BD31-4B8C-83A1-F6EECF244321}">
                <p14:modId xmlns:p14="http://schemas.microsoft.com/office/powerpoint/2010/main" val="2061903113"/>
              </p:ext>
            </p:extLst>
          </p:nvPr>
        </p:nvGraphicFramePr>
        <p:xfrm>
          <a:off x="-88713" y="1901757"/>
          <a:ext cx="9144001" cy="1071503"/>
        </p:xfrm>
        <a:graphic>
          <a:graphicData uri="http://schemas.openxmlformats.org/drawingml/2006/table">
            <a:tbl>
              <a:tblPr>
                <a:noFill/>
                <a:tableStyleId>{02523C86-4FD7-437D-BB12-BD3FA3D6CA53}</a:tableStyleId>
              </a:tblPr>
              <a:tblGrid>
                <a:gridCol w="580032">
                  <a:extLst>
                    <a:ext uri="{9D8B030D-6E8A-4147-A177-3AD203B41FA5}">
                      <a16:colId xmlns:a16="http://schemas.microsoft.com/office/drawing/2014/main" val="20000"/>
                    </a:ext>
                  </a:extLst>
                </a:gridCol>
                <a:gridCol w="1577011">
                  <a:extLst>
                    <a:ext uri="{9D8B030D-6E8A-4147-A177-3AD203B41FA5}">
                      <a16:colId xmlns:a16="http://schemas.microsoft.com/office/drawing/2014/main" val="20001"/>
                    </a:ext>
                  </a:extLst>
                </a:gridCol>
                <a:gridCol w="1164493">
                  <a:extLst>
                    <a:ext uri="{9D8B030D-6E8A-4147-A177-3AD203B41FA5}">
                      <a16:colId xmlns:a16="http://schemas.microsoft.com/office/drawing/2014/main" val="20002"/>
                    </a:ext>
                  </a:extLst>
                </a:gridCol>
                <a:gridCol w="1414239">
                  <a:extLst>
                    <a:ext uri="{9D8B030D-6E8A-4147-A177-3AD203B41FA5}">
                      <a16:colId xmlns:a16="http://schemas.microsoft.com/office/drawing/2014/main" val="20003"/>
                    </a:ext>
                  </a:extLst>
                </a:gridCol>
                <a:gridCol w="1129444">
                  <a:extLst>
                    <a:ext uri="{9D8B030D-6E8A-4147-A177-3AD203B41FA5}">
                      <a16:colId xmlns:a16="http://schemas.microsoft.com/office/drawing/2014/main" val="3156388860"/>
                    </a:ext>
                  </a:extLst>
                </a:gridCol>
                <a:gridCol w="904073">
                  <a:extLst>
                    <a:ext uri="{9D8B030D-6E8A-4147-A177-3AD203B41FA5}">
                      <a16:colId xmlns:a16="http://schemas.microsoft.com/office/drawing/2014/main" val="4157005002"/>
                    </a:ext>
                  </a:extLst>
                </a:gridCol>
                <a:gridCol w="1180531">
                  <a:extLst>
                    <a:ext uri="{9D8B030D-6E8A-4147-A177-3AD203B41FA5}">
                      <a16:colId xmlns:a16="http://schemas.microsoft.com/office/drawing/2014/main" val="1769338737"/>
                    </a:ext>
                  </a:extLst>
                </a:gridCol>
                <a:gridCol w="1194178">
                  <a:extLst>
                    <a:ext uri="{9D8B030D-6E8A-4147-A177-3AD203B41FA5}">
                      <a16:colId xmlns:a16="http://schemas.microsoft.com/office/drawing/2014/main" val="4207271902"/>
                    </a:ext>
                  </a:extLst>
                </a:gridCol>
              </a:tblGrid>
              <a:tr h="487044">
                <a:tc>
                  <a:txBody>
                    <a:bodyPr/>
                    <a:lstStyle/>
                    <a:p>
                      <a:pPr marL="0" lvl="0" indent="0" algn="ctr" rtl="0">
                        <a:spcBef>
                          <a:spcPts val="0"/>
                        </a:spcBef>
                        <a:spcAft>
                          <a:spcPts val="0"/>
                        </a:spcAft>
                        <a:buNone/>
                      </a:pPr>
                      <a:endParaRPr>
                        <a:latin typeface="Times New Roman" panose="02020603050405020304" pitchFamily="18" charset="0"/>
                        <a:cs typeface="Times New Roman" panose="02020603050405020304" pitchFamily="18" charset="0"/>
                      </a:endParaRPr>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Times New Roman" panose="02020603050405020304" pitchFamily="18" charset="0"/>
                          <a:ea typeface="Teko Light"/>
                          <a:cs typeface="Times New Roman" panose="02020603050405020304" pitchFamily="18" charset="0"/>
                          <a:sym typeface="Teko Light"/>
                        </a:rPr>
                        <a:t>Max</a:t>
                      </a:r>
                      <a:r>
                        <a:rPr lang="en-US" sz="1800" baseline="0">
                          <a:solidFill>
                            <a:schemeClr val="lt1"/>
                          </a:solidFill>
                          <a:latin typeface="Times New Roman" panose="02020603050405020304" pitchFamily="18" charset="0"/>
                          <a:ea typeface="Teko Light"/>
                          <a:cs typeface="Times New Roman" panose="02020603050405020304" pitchFamily="18" charset="0"/>
                          <a:sym typeface="Teko Light"/>
                        </a:rPr>
                        <a:t> length</a:t>
                      </a:r>
                      <a:endParaRPr sz="1800">
                        <a:solidFill>
                          <a:schemeClr val="lt1"/>
                        </a:solidFill>
                        <a:latin typeface="Times New Roman" panose="02020603050405020304" pitchFamily="18" charset="0"/>
                        <a:ea typeface="Teko Light"/>
                        <a:cs typeface="Times New Roman" panose="02020603050405020304" pitchFamily="18" charset="0"/>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Times New Roman" panose="02020603050405020304" pitchFamily="18" charset="0"/>
                          <a:ea typeface="Teko Light"/>
                          <a:cs typeface="Times New Roman" panose="02020603050405020304" pitchFamily="18" charset="0"/>
                          <a:sym typeface="Teko Light"/>
                        </a:rPr>
                        <a:t>Strike</a:t>
                      </a:r>
                      <a:endParaRPr sz="1800">
                        <a:solidFill>
                          <a:schemeClr val="lt1"/>
                        </a:solidFill>
                        <a:latin typeface="Times New Roman" panose="02020603050405020304" pitchFamily="18" charset="0"/>
                        <a:ea typeface="Teko Light"/>
                        <a:cs typeface="Times New Roman" panose="02020603050405020304" pitchFamily="18" charset="0"/>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Times New Roman" panose="02020603050405020304" pitchFamily="18" charset="0"/>
                          <a:ea typeface="Teko Light"/>
                          <a:cs typeface="Times New Roman" panose="02020603050405020304" pitchFamily="18" charset="0"/>
                          <a:sym typeface="Teko Light"/>
                        </a:rPr>
                        <a:t>Learning</a:t>
                      </a:r>
                      <a:r>
                        <a:rPr lang="en-US" sz="1800" baseline="0">
                          <a:solidFill>
                            <a:schemeClr val="lt1"/>
                          </a:solidFill>
                          <a:latin typeface="Times New Roman" panose="02020603050405020304" pitchFamily="18" charset="0"/>
                          <a:ea typeface="Teko Light"/>
                          <a:cs typeface="Times New Roman" panose="02020603050405020304" pitchFamily="18" charset="0"/>
                          <a:sym typeface="Teko Light"/>
                        </a:rPr>
                        <a:t> rate</a:t>
                      </a:r>
                      <a:endParaRPr sz="1800">
                        <a:solidFill>
                          <a:schemeClr val="lt1"/>
                        </a:solidFill>
                        <a:latin typeface="Times New Roman" panose="02020603050405020304" pitchFamily="18" charset="0"/>
                        <a:ea typeface="Teko Light"/>
                        <a:cs typeface="Times New Roman" panose="02020603050405020304" pitchFamily="18" charset="0"/>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Times New Roman" panose="02020603050405020304" pitchFamily="18" charset="0"/>
                          <a:ea typeface="Teko Light"/>
                          <a:cs typeface="Times New Roman" panose="02020603050405020304" pitchFamily="18" charset="0"/>
                          <a:sym typeface="Teko Light"/>
                        </a:rPr>
                        <a:t>Batch size</a:t>
                      </a:r>
                      <a:endParaRPr sz="1800">
                        <a:solidFill>
                          <a:schemeClr val="lt1"/>
                        </a:solidFill>
                        <a:latin typeface="Times New Roman" panose="02020603050405020304" pitchFamily="18" charset="0"/>
                        <a:ea typeface="Teko Light"/>
                        <a:cs typeface="Times New Roman" panose="02020603050405020304" pitchFamily="18" charset="0"/>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Times New Roman" panose="02020603050405020304" pitchFamily="18" charset="0"/>
                          <a:ea typeface="Teko Light"/>
                          <a:cs typeface="Times New Roman" panose="02020603050405020304" pitchFamily="18" charset="0"/>
                          <a:sym typeface="Teko Light"/>
                        </a:rPr>
                        <a:t>Epochs</a:t>
                      </a:r>
                      <a:endParaRPr sz="1800">
                        <a:solidFill>
                          <a:schemeClr val="lt1"/>
                        </a:solidFill>
                        <a:latin typeface="Times New Roman" panose="02020603050405020304" pitchFamily="18" charset="0"/>
                        <a:ea typeface="Teko Light"/>
                        <a:cs typeface="Times New Roman" panose="02020603050405020304" pitchFamily="18" charset="0"/>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Times New Roman" panose="02020603050405020304" pitchFamily="18" charset="0"/>
                          <a:ea typeface="Teko Light"/>
                          <a:cs typeface="Times New Roman" panose="02020603050405020304" pitchFamily="18" charset="0"/>
                          <a:sym typeface="Teko Light"/>
                        </a:rPr>
                        <a:t>Train</a:t>
                      </a:r>
                      <a:r>
                        <a:rPr lang="en-US" sz="1800" baseline="0">
                          <a:solidFill>
                            <a:schemeClr val="lt1"/>
                          </a:solidFill>
                          <a:latin typeface="Times New Roman" panose="02020603050405020304" pitchFamily="18" charset="0"/>
                          <a:ea typeface="Teko Light"/>
                          <a:cs typeface="Times New Roman" panose="02020603050405020304" pitchFamily="18" charset="0"/>
                          <a:sym typeface="Teko Light"/>
                        </a:rPr>
                        <a:t> size</a:t>
                      </a:r>
                      <a:endParaRPr sz="1800">
                        <a:solidFill>
                          <a:schemeClr val="lt1"/>
                        </a:solidFill>
                        <a:latin typeface="Times New Roman" panose="02020603050405020304" pitchFamily="18" charset="0"/>
                        <a:ea typeface="Teko Light"/>
                        <a:cs typeface="Times New Roman" panose="02020603050405020304" pitchFamily="18" charset="0"/>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Times New Roman" panose="02020603050405020304" pitchFamily="18" charset="0"/>
                          <a:ea typeface="Teko Light"/>
                          <a:cs typeface="Times New Roman" panose="02020603050405020304" pitchFamily="18" charset="0"/>
                          <a:sym typeface="Teko Light"/>
                        </a:rPr>
                        <a:t>Valid</a:t>
                      </a:r>
                      <a:r>
                        <a:rPr lang="en-US" sz="1800" baseline="0">
                          <a:solidFill>
                            <a:schemeClr val="lt1"/>
                          </a:solidFill>
                          <a:latin typeface="Times New Roman" panose="02020603050405020304" pitchFamily="18" charset="0"/>
                          <a:ea typeface="Teko Light"/>
                          <a:cs typeface="Times New Roman" panose="02020603050405020304" pitchFamily="18" charset="0"/>
                          <a:sym typeface="Teko Light"/>
                        </a:rPr>
                        <a:t> size</a:t>
                      </a:r>
                      <a:endParaRPr sz="1800">
                        <a:solidFill>
                          <a:schemeClr val="lt1"/>
                        </a:solidFill>
                        <a:latin typeface="Times New Roman" panose="02020603050405020304" pitchFamily="18" charset="0"/>
                        <a:ea typeface="Teko Light"/>
                        <a:cs typeface="Times New Roman" panose="02020603050405020304" pitchFamily="18" charset="0"/>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584459">
                <a:tc>
                  <a:txBody>
                    <a:bodyPr/>
                    <a:lstStyle/>
                    <a:p>
                      <a:pPr marL="0" lvl="0" indent="0" algn="ctr" rtl="0">
                        <a:spcBef>
                          <a:spcPts val="0"/>
                        </a:spcBef>
                        <a:spcAft>
                          <a:spcPts val="0"/>
                        </a:spcAft>
                        <a:buNone/>
                      </a:pPr>
                      <a:endParaRPr sz="2400">
                        <a:solidFill>
                          <a:schemeClr val="dk1"/>
                        </a:solidFill>
                        <a:latin typeface="Times New Roman" panose="02020603050405020304" pitchFamily="18" charset="0"/>
                        <a:ea typeface="Teko Light"/>
                        <a:cs typeface="Times New Roman" panose="02020603050405020304" pitchFamily="18" charset="0"/>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Times New Roman" panose="02020603050405020304" pitchFamily="18" charset="0"/>
                          <a:ea typeface="Hind Vadodara Light"/>
                          <a:cs typeface="Times New Roman" panose="02020603050405020304" pitchFamily="18" charset="0"/>
                          <a:sym typeface="Hind Vadodara Light"/>
                        </a:rPr>
                        <a:t>256</a:t>
                      </a:r>
                      <a:endParaRPr sz="1600">
                        <a:solidFill>
                          <a:schemeClr val="dk1"/>
                        </a:solidFill>
                        <a:latin typeface="Times New Roman" panose="02020603050405020304" pitchFamily="18" charset="0"/>
                        <a:ea typeface="Hind Vadodara Light"/>
                        <a:cs typeface="Times New Roman" panose="02020603050405020304" pitchFamily="18" charset="0"/>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a:solidFill>
                            <a:schemeClr val="dk1"/>
                          </a:solidFill>
                          <a:latin typeface="Times New Roman" panose="02020603050405020304" pitchFamily="18" charset="0"/>
                          <a:ea typeface="Hind Vadodara Light"/>
                          <a:cs typeface="Times New Roman" panose="02020603050405020304" pitchFamily="18" charset="0"/>
                          <a:sym typeface="Hind Vadodara Light"/>
                        </a:rPr>
                        <a:t>128</a:t>
                      </a:r>
                      <a:endParaRPr sz="1600">
                        <a:solidFill>
                          <a:schemeClr val="dk1"/>
                        </a:solidFill>
                        <a:latin typeface="Times New Roman" panose="02020603050405020304" pitchFamily="18" charset="0"/>
                        <a:ea typeface="Hind Vadodara Light"/>
                        <a:cs typeface="Times New Roman" panose="02020603050405020304" pitchFamily="18" charset="0"/>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a:solidFill>
                            <a:schemeClr val="dk1"/>
                          </a:solidFill>
                          <a:latin typeface="Times New Roman" panose="02020603050405020304" pitchFamily="18" charset="0"/>
                          <a:ea typeface="Hind Vadodara Light"/>
                          <a:cs typeface="Times New Roman" panose="02020603050405020304" pitchFamily="18" charset="0"/>
                          <a:sym typeface="Hind Vadodara Light"/>
                        </a:rPr>
                        <a:t>2.</a:t>
                      </a:r>
                      <a:r>
                        <a:rPr lang="en-US" sz="1600" baseline="0">
                          <a:solidFill>
                            <a:schemeClr val="dk1"/>
                          </a:solidFill>
                          <a:latin typeface="Times New Roman" panose="02020603050405020304" pitchFamily="18" charset="0"/>
                          <a:ea typeface="Hind Vadodara Light"/>
                          <a:cs typeface="Times New Roman" panose="02020603050405020304" pitchFamily="18" charset="0"/>
                          <a:sym typeface="Hind Vadodara Light"/>
                        </a:rPr>
                        <a:t> 10^(-5)</a:t>
                      </a:r>
                      <a:endParaRPr sz="1600">
                        <a:solidFill>
                          <a:schemeClr val="dk1"/>
                        </a:solidFill>
                        <a:latin typeface="Times New Roman" panose="02020603050405020304" pitchFamily="18" charset="0"/>
                        <a:ea typeface="Hind Vadodara Light"/>
                        <a:cs typeface="Times New Roman" panose="02020603050405020304" pitchFamily="18" charset="0"/>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a:solidFill>
                            <a:schemeClr val="dk1"/>
                          </a:solidFill>
                          <a:latin typeface="Times New Roman" panose="02020603050405020304" pitchFamily="18" charset="0"/>
                          <a:ea typeface="Hind Vadodara Light"/>
                          <a:cs typeface="Times New Roman" panose="02020603050405020304" pitchFamily="18" charset="0"/>
                          <a:sym typeface="Hind Vadodara Light"/>
                        </a:rPr>
                        <a:t>10</a:t>
                      </a:r>
                      <a:endParaRPr sz="1600">
                        <a:solidFill>
                          <a:schemeClr val="dk1"/>
                        </a:solidFill>
                        <a:latin typeface="Times New Roman" panose="02020603050405020304" pitchFamily="18" charset="0"/>
                        <a:ea typeface="Hind Vadodara Light"/>
                        <a:cs typeface="Times New Roman" panose="02020603050405020304" pitchFamily="18" charset="0"/>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a:solidFill>
                            <a:schemeClr val="dk1"/>
                          </a:solidFill>
                          <a:latin typeface="Times New Roman" panose="02020603050405020304" pitchFamily="18" charset="0"/>
                          <a:ea typeface="Hind Vadodara Light"/>
                          <a:cs typeface="Times New Roman" panose="02020603050405020304" pitchFamily="18" charset="0"/>
                          <a:sym typeface="Hind Vadodara Light"/>
                        </a:rPr>
                        <a:t>20</a:t>
                      </a:r>
                      <a:endParaRPr sz="1600">
                        <a:solidFill>
                          <a:schemeClr val="dk1"/>
                        </a:solidFill>
                        <a:latin typeface="Times New Roman" panose="02020603050405020304" pitchFamily="18" charset="0"/>
                        <a:ea typeface="Hind Vadodara Light"/>
                        <a:cs typeface="Times New Roman" panose="02020603050405020304" pitchFamily="18" charset="0"/>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a:solidFill>
                            <a:schemeClr val="dk1"/>
                          </a:solidFill>
                          <a:latin typeface="Times New Roman" panose="02020603050405020304" pitchFamily="18" charset="0"/>
                          <a:ea typeface="Hind Vadodara Light"/>
                          <a:cs typeface="Times New Roman" panose="02020603050405020304" pitchFamily="18" charset="0"/>
                          <a:sym typeface="Hind Vadodara Light"/>
                        </a:rPr>
                        <a:t>25270</a:t>
                      </a:r>
                      <a:endParaRPr sz="1600">
                        <a:solidFill>
                          <a:schemeClr val="dk1"/>
                        </a:solidFill>
                        <a:latin typeface="Times New Roman" panose="02020603050405020304" pitchFamily="18" charset="0"/>
                        <a:ea typeface="Hind Vadodara Light"/>
                        <a:cs typeface="Times New Roman" panose="02020603050405020304" pitchFamily="18" charset="0"/>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a:solidFill>
                            <a:schemeClr val="dk1"/>
                          </a:solidFill>
                          <a:latin typeface="Times New Roman" panose="02020603050405020304" pitchFamily="18" charset="0"/>
                          <a:ea typeface="Hind Vadodara Light"/>
                          <a:cs typeface="Times New Roman" panose="02020603050405020304" pitchFamily="18" charset="0"/>
                          <a:sym typeface="Hind Vadodara Light"/>
                        </a:rPr>
                        <a:t>3187</a:t>
                      </a:r>
                      <a:endParaRPr sz="1600">
                        <a:solidFill>
                          <a:schemeClr val="dk1"/>
                        </a:solidFill>
                        <a:latin typeface="Times New Roman" panose="02020603050405020304" pitchFamily="18" charset="0"/>
                        <a:ea typeface="Hind Vadodara Light"/>
                        <a:cs typeface="Times New Roman" panose="02020603050405020304" pitchFamily="18" charset="0"/>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14400" y="777242"/>
            <a:ext cx="7219666" cy="8400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Bước 3. Thiết lập thí nghiệm:</a:t>
            </a:r>
          </a:p>
          <a:p>
            <a:pPr marL="127000" indent="0">
              <a:buNone/>
            </a:pPr>
            <a:r>
              <a:rPr lang="en-US" sz="2200">
                <a:latin typeface="Times New Roman" panose="02020603050405020304" pitchFamily="18" charset="0"/>
                <a:cs typeface="Times New Roman" panose="02020603050405020304" pitchFamily="18" charset="0"/>
              </a:rPr>
              <a:t>	Pretrain – model được sử dụng:PhoBERT-base</a:t>
            </a:r>
          </a:p>
        </p:txBody>
      </p:sp>
      <p:sp>
        <p:nvSpPr>
          <p:cNvPr id="10" name="TextBox 9">
            <a:extLst>
              <a:ext uri="{FF2B5EF4-FFF2-40B4-BE49-F238E27FC236}">
                <a16:creationId xmlns:a16="http://schemas.microsoft.com/office/drawing/2014/main" id="{29985C4E-4735-ED7A-FEFE-1516E592D4A2}"/>
              </a:ext>
            </a:extLst>
          </p:cNvPr>
          <p:cNvSpPr txBox="1"/>
          <p:nvPr/>
        </p:nvSpPr>
        <p:spPr>
          <a:xfrm>
            <a:off x="88714" y="3257757"/>
            <a:ext cx="9055286"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Bảng 3.4 Thông tin các tham số được thiết lập cho quá trình tinh chỉnh PhoBERT-base</a:t>
            </a:r>
          </a:p>
        </p:txBody>
      </p:sp>
      <p:sp>
        <p:nvSpPr>
          <p:cNvPr id="11" name="TextBox 10">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F14DD7-7483-40F8-8054-236DC8A2DDC4}" type="slidenum">
              <a:rPr lang="en-US" sz="3200" b="1" smtClean="0">
                <a:latin typeface="Times New Roman" panose="02020603050405020304" pitchFamily="18" charset="0"/>
                <a:cs typeface="Times New Roman" panose="02020603050405020304" pitchFamily="18" charset="0"/>
              </a:rPr>
              <a:t>97</a:t>
            </a:fld>
            <a:endParaRPr lang="en-US" sz="3200" b="1">
              <a:latin typeface="Times New Roman" panose="02020603050405020304" pitchFamily="18" charset="0"/>
              <a:cs typeface="Times New Roman" panose="02020603050405020304" pitchFamily="18" charset="0"/>
            </a:endParaRPr>
          </a:p>
        </p:txBody>
      </p:sp>
    </p:spTree>
  </p:cSld>
  <p:clrMapOvr>
    <a:masterClrMapping/>
  </p:clrMapOvr>
  <p:transition spd="med">
    <p:random/>
  </p:transition>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61" name="Content Placeholder 2"/>
          <p:cNvSpPr txBox="1">
            <a:spLocks/>
          </p:cNvSpPr>
          <p:nvPr/>
        </p:nvSpPr>
        <p:spPr>
          <a:xfrm>
            <a:off x="914400" y="777242"/>
            <a:ext cx="8229600" cy="8400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Bước 3. Thiết lập thí nghiệm:</a:t>
            </a:r>
          </a:p>
          <a:p>
            <a:pPr marL="127000" indent="0">
              <a:buNone/>
            </a:pPr>
            <a:r>
              <a:rPr lang="en-US" sz="2200">
                <a:latin typeface="Times New Roman" panose="02020603050405020304" pitchFamily="18" charset="0"/>
                <a:cs typeface="Times New Roman" panose="02020603050405020304" pitchFamily="18" charset="0"/>
              </a:rPr>
              <a:t>	</a:t>
            </a:r>
            <a:r>
              <a:rPr lang="vi-VN" sz="2200">
                <a:latin typeface="Times New Roman" panose="02020603050405020304" pitchFamily="18" charset="0"/>
                <a:cs typeface="Times New Roman" panose="02020603050405020304" pitchFamily="18" charset="0"/>
              </a:rPr>
              <a:t>Sử dụng thuật toán Beam- search để tối ưu mô hình, với k=20</a:t>
            </a:r>
            <a:endParaRPr lang="en-US" sz="2200">
              <a:latin typeface="Times New Roman" panose="02020603050405020304" pitchFamily="18" charset="0"/>
              <a:cs typeface="Times New Roman" panose="02020603050405020304" pitchFamily="18" charset="0"/>
            </a:endParaRPr>
          </a:p>
        </p:txBody>
      </p:sp>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B7F14DD7-7483-40F8-8054-236DC8A2DDC4}" type="slidenum">
              <a:rPr lang="en-US" sz="3200" b="1" smtClean="0">
                <a:latin typeface="Times New Roman" panose="02020603050405020304" pitchFamily="18" charset="0"/>
                <a:cs typeface="Times New Roman" panose="02020603050405020304" pitchFamily="18" charset="0"/>
              </a:rPr>
              <a:t>98</a:t>
            </a:fld>
            <a:endParaRPr lang="en-US" sz="3200" b="1">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696263798"/>
              </p:ext>
            </p:extLst>
          </p:nvPr>
        </p:nvGraphicFramePr>
        <p:xfrm>
          <a:off x="944509" y="1881732"/>
          <a:ext cx="1614446" cy="2921694"/>
        </p:xfrm>
        <a:graphic>
          <a:graphicData uri="http://schemas.openxmlformats.org/drawingml/2006/table">
            <a:tbl>
              <a:tblPr firstRow="1" firstCol="1" bandRow="1">
                <a:tableStyleId>{02523C86-4FD7-437D-BB12-BD3FA3D6CA53}</a:tableStyleId>
              </a:tblPr>
              <a:tblGrid>
                <a:gridCol w="1614446">
                  <a:extLst>
                    <a:ext uri="{9D8B030D-6E8A-4147-A177-3AD203B41FA5}">
                      <a16:colId xmlns:a16="http://schemas.microsoft.com/office/drawing/2014/main" val="1263203407"/>
                    </a:ext>
                  </a:extLst>
                </a:gridCol>
              </a:tblGrid>
              <a:tr h="226525">
                <a:tc>
                  <a:txBody>
                    <a:bodyPr/>
                    <a:lstStyle/>
                    <a:p>
                      <a:pPr>
                        <a:lnSpc>
                          <a:spcPct val="107000"/>
                        </a:lnSpc>
                        <a:spcAft>
                          <a:spcPts val="0"/>
                        </a:spcAft>
                      </a:pPr>
                      <a:r>
                        <a:rPr lang="en-US" sz="1800">
                          <a:effectLst/>
                          <a:latin typeface="Times New Roman" panose="02020603050405020304" pitchFamily="18" charset="0"/>
                          <a:cs typeface="Times New Roman" panose="02020603050405020304" pitchFamily="18" charset="0"/>
                        </a:rPr>
                        <a:t>start_logit[0]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261849"/>
                  </a:ext>
                </a:extLst>
              </a:tr>
              <a:tr h="226525">
                <a:tc>
                  <a:txBody>
                    <a:bodyPr/>
                    <a:lstStyle/>
                    <a:p>
                      <a:pPr>
                        <a:lnSpc>
                          <a:spcPct val="107000"/>
                        </a:lnSpc>
                        <a:spcAft>
                          <a:spcPts val="0"/>
                        </a:spcAft>
                      </a:pPr>
                      <a:r>
                        <a:rPr lang="en-US" sz="1800">
                          <a:effectLst/>
                          <a:latin typeface="Times New Roman" panose="02020603050405020304" pitchFamily="18" charset="0"/>
                          <a:cs typeface="Times New Roman" panose="02020603050405020304" pitchFamily="18" charset="0"/>
                        </a:rPr>
                        <a:t>start_logit[1]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5090859"/>
                  </a:ext>
                </a:extLst>
              </a:tr>
              <a:tr h="226525">
                <a:tc>
                  <a:txBody>
                    <a:bodyPr/>
                    <a:lstStyle/>
                    <a:p>
                      <a:pPr>
                        <a:lnSpc>
                          <a:spcPct val="107000"/>
                        </a:lnSpc>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3887428446"/>
                  </a:ext>
                </a:extLst>
              </a:tr>
              <a:tr h="226525">
                <a:tc>
                  <a:txBody>
                    <a:bodyPr/>
                    <a:lstStyle/>
                    <a:p>
                      <a:pPr>
                        <a:lnSpc>
                          <a:spcPct val="107000"/>
                        </a:lnSpc>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3085516576"/>
                  </a:ext>
                </a:extLst>
              </a:tr>
              <a:tr h="226525">
                <a:tc>
                  <a:txBody>
                    <a:bodyPr/>
                    <a:lstStyle/>
                    <a:p>
                      <a:pPr>
                        <a:lnSpc>
                          <a:spcPct val="107000"/>
                        </a:lnSpc>
                        <a:spcAft>
                          <a:spcPts val="0"/>
                        </a:spcAft>
                      </a:pPr>
                      <a:r>
                        <a:rPr lang="en-US" sz="1800">
                          <a:effectLst/>
                          <a:latin typeface="Times New Roman" panose="02020603050405020304" pitchFamily="18"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9890055"/>
                  </a:ext>
                </a:extLst>
              </a:tr>
              <a:tr h="226525">
                <a:tc>
                  <a:txBody>
                    <a:bodyPr/>
                    <a:lstStyle/>
                    <a:p>
                      <a:pPr>
                        <a:lnSpc>
                          <a:spcPct val="107000"/>
                        </a:lnSpc>
                        <a:spcAft>
                          <a:spcPts val="0"/>
                        </a:spcAft>
                      </a:pPr>
                      <a:r>
                        <a:rPr lang="en-US" sz="1800">
                          <a:effectLst/>
                          <a:latin typeface="Times New Roman" panose="02020603050405020304" pitchFamily="18" charset="0"/>
                          <a:cs typeface="Times New Roman" panose="02020603050405020304" pitchFamily="18" charset="0"/>
                        </a:rPr>
                        <a:t>start_logit[16]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4584840"/>
                  </a:ext>
                </a:extLst>
              </a:tr>
              <a:tr h="426400">
                <a:tc>
                  <a:txBody>
                    <a:bodyPr/>
                    <a:lstStyle/>
                    <a:p>
                      <a:pPr>
                        <a:lnSpc>
                          <a:spcPct val="107000"/>
                        </a:lnSpc>
                        <a:spcAft>
                          <a:spcPts val="0"/>
                        </a:spcAft>
                      </a:pPr>
                      <a:r>
                        <a:rPr lang="en-US" sz="1800">
                          <a:effectLst/>
                          <a:latin typeface="Times New Roman" panose="02020603050405020304" pitchFamily="18" charset="0"/>
                          <a:cs typeface="Times New Roman" panose="02020603050405020304" pitchFamily="18" charset="0"/>
                        </a:rPr>
                        <a:t>start_logit[17]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5681760"/>
                  </a:ext>
                </a:extLst>
              </a:tr>
              <a:tr h="426400">
                <a:tc>
                  <a:txBody>
                    <a:bodyPr/>
                    <a:lstStyle/>
                    <a:p>
                      <a:pPr>
                        <a:lnSpc>
                          <a:spcPct val="107000"/>
                        </a:lnSpc>
                        <a:spcAft>
                          <a:spcPts val="0"/>
                        </a:spcAft>
                      </a:pPr>
                      <a:r>
                        <a:rPr lang="en-US" sz="1800">
                          <a:effectLst/>
                          <a:latin typeface="Times New Roman" panose="02020603050405020304" pitchFamily="18" charset="0"/>
                          <a:cs typeface="Times New Roman" panose="02020603050405020304" pitchFamily="18" charset="0"/>
                        </a:rPr>
                        <a:t>start_logit[18]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0184194"/>
                  </a:ext>
                </a:extLst>
              </a:tr>
              <a:tr h="426400">
                <a:tc>
                  <a:txBody>
                    <a:bodyPr/>
                    <a:lstStyle/>
                    <a:p>
                      <a:pPr>
                        <a:lnSpc>
                          <a:spcPct val="107000"/>
                        </a:lnSpc>
                        <a:spcAft>
                          <a:spcPts val="0"/>
                        </a:spcAft>
                      </a:pPr>
                      <a:r>
                        <a:rPr lang="en-US" sz="1800">
                          <a:effectLst/>
                          <a:latin typeface="Times New Roman" panose="02020603050405020304" pitchFamily="18" charset="0"/>
                          <a:cs typeface="Times New Roman" panose="02020603050405020304" pitchFamily="18" charset="0"/>
                        </a:rPr>
                        <a:t>start_logit[19]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264624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170958187"/>
              </p:ext>
            </p:extLst>
          </p:nvPr>
        </p:nvGraphicFramePr>
        <p:xfrm>
          <a:off x="5441446" y="1881732"/>
          <a:ext cx="1614446" cy="2949240"/>
        </p:xfrm>
        <a:graphic>
          <a:graphicData uri="http://schemas.openxmlformats.org/drawingml/2006/table">
            <a:tbl>
              <a:tblPr firstRow="1" firstCol="1" bandRow="1">
                <a:tableStyleId>{02523C86-4FD7-437D-BB12-BD3FA3D6CA53}</a:tableStyleId>
              </a:tblPr>
              <a:tblGrid>
                <a:gridCol w="1614446">
                  <a:extLst>
                    <a:ext uri="{9D8B030D-6E8A-4147-A177-3AD203B41FA5}">
                      <a16:colId xmlns:a16="http://schemas.microsoft.com/office/drawing/2014/main" val="587598439"/>
                    </a:ext>
                  </a:extLst>
                </a:gridCol>
              </a:tblGrid>
              <a:tr h="343106">
                <a:tc>
                  <a:txBody>
                    <a:bodyPr/>
                    <a:lstStyle/>
                    <a:p>
                      <a:pPr algn="l">
                        <a:lnSpc>
                          <a:spcPct val="107000"/>
                        </a:lnSpc>
                        <a:spcAft>
                          <a:spcPts val="0"/>
                        </a:spcAft>
                      </a:pPr>
                      <a:r>
                        <a:rPr lang="en-US" sz="1800">
                          <a:effectLst/>
                          <a:latin typeface="Times New Roman" panose="02020603050405020304" pitchFamily="18" charset="0"/>
                          <a:cs typeface="Times New Roman" panose="02020603050405020304" pitchFamily="18" charset="0"/>
                        </a:rPr>
                        <a:t>end_logit[0]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9884356"/>
                  </a:ext>
                </a:extLst>
              </a:tr>
              <a:tr h="343106">
                <a:tc>
                  <a:txBody>
                    <a:bodyPr/>
                    <a:lstStyle/>
                    <a:p>
                      <a:pPr algn="l">
                        <a:lnSpc>
                          <a:spcPct val="107000"/>
                        </a:lnSpc>
                        <a:spcAft>
                          <a:spcPts val="0"/>
                        </a:spcAft>
                      </a:pPr>
                      <a:r>
                        <a:rPr lang="en-US" sz="1800">
                          <a:effectLst/>
                          <a:latin typeface="Times New Roman" panose="02020603050405020304" pitchFamily="18" charset="0"/>
                          <a:cs typeface="Times New Roman" panose="02020603050405020304" pitchFamily="18" charset="0"/>
                        </a:rPr>
                        <a:t>end_logit[1]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3779276"/>
                  </a:ext>
                </a:extLst>
              </a:tr>
              <a:tr h="343106">
                <a:tc>
                  <a:txBody>
                    <a:bodyPr/>
                    <a:lstStyle/>
                    <a:p>
                      <a:pPr algn="l">
                        <a:lnSpc>
                          <a:spcPct val="107000"/>
                        </a:lnSpc>
                        <a:spcAft>
                          <a:spcPts val="0"/>
                        </a:spcAft>
                      </a:pPr>
                      <a:r>
                        <a:rPr lang="en-US" sz="1800">
                          <a:effectLst/>
                          <a:latin typeface="Times New Roman" panose="02020603050405020304" pitchFamily="18" charset="0"/>
                          <a:cs typeface="Times New Roman" panose="02020603050405020304" pitchFamily="18" charset="0"/>
                        </a:rPr>
                        <a:t>end_logit[2]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8205868"/>
                  </a:ext>
                </a:extLst>
              </a:tr>
              <a:tr h="343106">
                <a:tc>
                  <a:txBody>
                    <a:bodyPr/>
                    <a:lstStyle/>
                    <a:p>
                      <a:pPr algn="l">
                        <a:lnSpc>
                          <a:spcPct val="107000"/>
                        </a:lnSpc>
                        <a:spcAft>
                          <a:spcPts val="0"/>
                        </a:spcAft>
                      </a:pPr>
                      <a:r>
                        <a:rPr lang="en-US" sz="1800">
                          <a:effectLst/>
                          <a:latin typeface="Times New Roman" panose="02020603050405020304" pitchFamily="18" charset="0"/>
                          <a:cs typeface="Times New Roman" panose="02020603050405020304" pitchFamily="18" charset="0"/>
                        </a:rPr>
                        <a:t>end_logit[3]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6715038"/>
                  </a:ext>
                </a:extLst>
              </a:tr>
              <a:tr h="259023">
                <a:tc>
                  <a:txBody>
                    <a:bodyPr/>
                    <a:lstStyle/>
                    <a:p>
                      <a:pPr algn="l">
                        <a:lnSpc>
                          <a:spcPct val="107000"/>
                        </a:lnSpc>
                        <a:spcAft>
                          <a:spcPts val="0"/>
                        </a:spcAft>
                      </a:pPr>
                      <a:r>
                        <a:rPr lang="en-US" sz="1800">
                          <a:effectLst/>
                          <a:latin typeface="Times New Roman" panose="02020603050405020304" pitchFamily="18"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601083"/>
                  </a:ext>
                </a:extLst>
              </a:tr>
              <a:tr h="259023">
                <a:tc>
                  <a:txBody>
                    <a:bodyPr/>
                    <a:lstStyle/>
                    <a:p>
                      <a:pPr algn="l">
                        <a:lnSpc>
                          <a:spcPct val="107000"/>
                        </a:lnSpc>
                        <a:spcAft>
                          <a:spcPts val="0"/>
                        </a:spcAft>
                      </a:pPr>
                      <a:r>
                        <a:rPr lang="en-US" sz="1800">
                          <a:effectLst/>
                          <a:latin typeface="Times New Roman" panose="02020603050405020304" pitchFamily="18"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7500440"/>
                  </a:ext>
                </a:extLst>
              </a:tr>
              <a:tr h="343106">
                <a:tc>
                  <a:txBody>
                    <a:bodyPr/>
                    <a:lstStyle/>
                    <a:p>
                      <a:pPr algn="l">
                        <a:lnSpc>
                          <a:spcPct val="107000"/>
                        </a:lnSpc>
                        <a:spcAft>
                          <a:spcPts val="0"/>
                        </a:spcAft>
                      </a:pPr>
                      <a:r>
                        <a:rPr lang="en-US" sz="1800">
                          <a:effectLst/>
                          <a:latin typeface="Times New Roman" panose="02020603050405020304" pitchFamily="18" charset="0"/>
                          <a:cs typeface="Times New Roman" panose="02020603050405020304" pitchFamily="18" charset="0"/>
                        </a:rPr>
                        <a:t>end_logit[17]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6593704"/>
                  </a:ext>
                </a:extLst>
              </a:tr>
              <a:tr h="343106">
                <a:tc>
                  <a:txBody>
                    <a:bodyPr/>
                    <a:lstStyle/>
                    <a:p>
                      <a:pPr algn="l">
                        <a:lnSpc>
                          <a:spcPct val="107000"/>
                        </a:lnSpc>
                        <a:spcAft>
                          <a:spcPts val="0"/>
                        </a:spcAft>
                      </a:pPr>
                      <a:r>
                        <a:rPr lang="en-US" sz="1800">
                          <a:effectLst/>
                          <a:latin typeface="Times New Roman" panose="02020603050405020304" pitchFamily="18" charset="0"/>
                          <a:cs typeface="Times New Roman" panose="02020603050405020304" pitchFamily="18" charset="0"/>
                        </a:rPr>
                        <a:t>end_logit[18]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4508675"/>
                  </a:ext>
                </a:extLst>
              </a:tr>
              <a:tr h="343106">
                <a:tc>
                  <a:txBody>
                    <a:bodyPr/>
                    <a:lstStyle/>
                    <a:p>
                      <a:pPr algn="l">
                        <a:lnSpc>
                          <a:spcPct val="107000"/>
                        </a:lnSpc>
                        <a:spcAft>
                          <a:spcPts val="0"/>
                        </a:spcAft>
                      </a:pPr>
                      <a:r>
                        <a:rPr lang="en-US" sz="1800">
                          <a:effectLst/>
                          <a:latin typeface="Times New Roman" panose="02020603050405020304" pitchFamily="18" charset="0"/>
                          <a:cs typeface="Times New Roman" panose="02020603050405020304" pitchFamily="18" charset="0"/>
                        </a:rPr>
                        <a:t>end_logit[19]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993555"/>
                  </a:ext>
                </a:extLst>
              </a:tr>
            </a:tbl>
          </a:graphicData>
        </a:graphic>
      </p:graphicFrame>
      <p:cxnSp>
        <p:nvCxnSpPr>
          <p:cNvPr id="6" name="Straight Connector 5"/>
          <p:cNvCxnSpPr>
            <a:stCxn id="3" idx="3"/>
          </p:cNvCxnSpPr>
          <p:nvPr/>
        </p:nvCxnSpPr>
        <p:spPr>
          <a:xfrm flipV="1">
            <a:off x="2558955" y="2008289"/>
            <a:ext cx="2882491" cy="1334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 idx="3"/>
          </p:cNvCxnSpPr>
          <p:nvPr/>
        </p:nvCxnSpPr>
        <p:spPr>
          <a:xfrm flipV="1">
            <a:off x="2558955" y="2390427"/>
            <a:ext cx="2882491" cy="952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 idx="3"/>
          </p:cNvCxnSpPr>
          <p:nvPr/>
        </p:nvCxnSpPr>
        <p:spPr>
          <a:xfrm flipV="1">
            <a:off x="2558955" y="2752093"/>
            <a:ext cx="2882491" cy="590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3" idx="3"/>
          </p:cNvCxnSpPr>
          <p:nvPr/>
        </p:nvCxnSpPr>
        <p:spPr>
          <a:xfrm flipV="1">
            <a:off x="2558955" y="3086463"/>
            <a:ext cx="2882491" cy="256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 idx="3"/>
            <a:endCxn id="4" idx="1"/>
          </p:cNvCxnSpPr>
          <p:nvPr/>
        </p:nvCxnSpPr>
        <p:spPr>
          <a:xfrm>
            <a:off x="2558955" y="3342579"/>
            <a:ext cx="2882491" cy="13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 idx="3"/>
          </p:cNvCxnSpPr>
          <p:nvPr/>
        </p:nvCxnSpPr>
        <p:spPr>
          <a:xfrm>
            <a:off x="2558955" y="3342579"/>
            <a:ext cx="2882483" cy="31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 idx="3"/>
          </p:cNvCxnSpPr>
          <p:nvPr/>
        </p:nvCxnSpPr>
        <p:spPr>
          <a:xfrm>
            <a:off x="2558955" y="3342579"/>
            <a:ext cx="2882491" cy="64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 idx="3"/>
          </p:cNvCxnSpPr>
          <p:nvPr/>
        </p:nvCxnSpPr>
        <p:spPr>
          <a:xfrm>
            <a:off x="2558955" y="3342579"/>
            <a:ext cx="2882491" cy="951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 idx="3"/>
          </p:cNvCxnSpPr>
          <p:nvPr/>
        </p:nvCxnSpPr>
        <p:spPr>
          <a:xfrm>
            <a:off x="2558955" y="3342579"/>
            <a:ext cx="2882491" cy="1321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558900" y="2008278"/>
            <a:ext cx="2882546" cy="31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558900" y="2328098"/>
            <a:ext cx="2882546" cy="62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558924" y="2329357"/>
            <a:ext cx="2882522" cy="442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558908" y="2329567"/>
            <a:ext cx="2882538" cy="756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4" idx="1"/>
          </p:cNvCxnSpPr>
          <p:nvPr/>
        </p:nvCxnSpPr>
        <p:spPr>
          <a:xfrm>
            <a:off x="2558916" y="2330654"/>
            <a:ext cx="2882530" cy="1025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558948" y="2332123"/>
            <a:ext cx="2882490" cy="1338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558949" y="2344205"/>
            <a:ext cx="2882497" cy="1643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711353" y="2447286"/>
            <a:ext cx="2730093" cy="1854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558949" y="2328758"/>
            <a:ext cx="2882496" cy="2342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2558947" y="2384122"/>
            <a:ext cx="2882491" cy="1333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2558947" y="2766259"/>
            <a:ext cx="2882491" cy="951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2558947" y="3093791"/>
            <a:ext cx="2882491" cy="623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endCxn id="4" idx="1"/>
          </p:cNvCxnSpPr>
          <p:nvPr/>
        </p:nvCxnSpPr>
        <p:spPr>
          <a:xfrm flipV="1">
            <a:off x="2558947" y="3356352"/>
            <a:ext cx="2882499" cy="361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2558947" y="3659283"/>
            <a:ext cx="2882491" cy="58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558947" y="3717464"/>
            <a:ext cx="2882491" cy="274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2558947" y="3717464"/>
            <a:ext cx="2882491" cy="594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558947" y="3717464"/>
            <a:ext cx="2882491" cy="95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2558940" y="2004848"/>
            <a:ext cx="2882498" cy="1719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2558900" y="1996793"/>
            <a:ext cx="2882538" cy="23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558892" y="2003379"/>
            <a:ext cx="2882546" cy="391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2558884" y="2008278"/>
            <a:ext cx="2882554" cy="756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2558876" y="2013722"/>
            <a:ext cx="2882562" cy="1077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p:cNvCxnSpPr>
            <a:endCxn id="4" idx="1"/>
          </p:cNvCxnSpPr>
          <p:nvPr/>
        </p:nvCxnSpPr>
        <p:spPr>
          <a:xfrm>
            <a:off x="2558868" y="2013512"/>
            <a:ext cx="2882578" cy="1342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2558860" y="2001197"/>
            <a:ext cx="2882578" cy="1667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2558852" y="2011641"/>
            <a:ext cx="2882586" cy="2001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2558844" y="2011431"/>
            <a:ext cx="2882594" cy="22805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2558836" y="2018766"/>
            <a:ext cx="2882602" cy="26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2558796" y="2017297"/>
            <a:ext cx="2882642" cy="2597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V="1">
            <a:off x="2558804" y="2388953"/>
            <a:ext cx="2882634" cy="2218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V="1">
            <a:off x="2558812" y="2750454"/>
            <a:ext cx="2806427" cy="1850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2558820" y="3099410"/>
            <a:ext cx="2882618" cy="1495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V="1">
            <a:off x="2558828" y="3341396"/>
            <a:ext cx="2806419" cy="124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2558828" y="3653666"/>
            <a:ext cx="2806411" cy="947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2558828" y="3998346"/>
            <a:ext cx="2806411" cy="60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2558828" y="4277370"/>
            <a:ext cx="2806411" cy="339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2558828" y="4613582"/>
            <a:ext cx="2806411" cy="3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2558804" y="2022916"/>
            <a:ext cx="2882634" cy="2104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2558804" y="2765091"/>
            <a:ext cx="2882634" cy="1362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V="1">
            <a:off x="2558804" y="2758825"/>
            <a:ext cx="2882634" cy="1368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p:cNvCxnSpPr>
            <a:endCxn id="4" idx="1"/>
          </p:cNvCxnSpPr>
          <p:nvPr/>
        </p:nvCxnSpPr>
        <p:spPr>
          <a:xfrm flipV="1">
            <a:off x="2558804" y="3356352"/>
            <a:ext cx="2882642" cy="771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V="1">
            <a:off x="2558804" y="3665285"/>
            <a:ext cx="2882634" cy="462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2558804" y="4004012"/>
            <a:ext cx="2882634" cy="123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2558804" y="4127463"/>
            <a:ext cx="2882634" cy="167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2558804" y="4127463"/>
            <a:ext cx="2882634" cy="538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V="1">
            <a:off x="2558804" y="3098064"/>
            <a:ext cx="2882634" cy="10293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526180"/>
      </p:ext>
    </p:extLst>
  </p:cSld>
  <p:clrMapOvr>
    <a:masterClrMapping/>
  </p:clrMapOvr>
  <p:transition spd="med">
    <p:random/>
  </p:transition>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44"/>
          <p:cNvSpPr/>
          <p:nvPr/>
        </p:nvSpPr>
        <p:spPr>
          <a:xfrm>
            <a:off x="2538484" y="1784996"/>
            <a:ext cx="4067033" cy="1168493"/>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aphicFrame>
        <p:nvGraphicFramePr>
          <p:cNvPr id="449" name="Google Shape;449;p44"/>
          <p:cNvGraphicFramePr/>
          <p:nvPr>
            <p:extLst>
              <p:ext uri="{D42A27DB-BD31-4B8C-83A1-F6EECF244321}">
                <p14:modId xmlns:p14="http://schemas.microsoft.com/office/powerpoint/2010/main" val="1341078201"/>
              </p:ext>
            </p:extLst>
          </p:nvPr>
        </p:nvGraphicFramePr>
        <p:xfrm>
          <a:off x="1958454" y="1881986"/>
          <a:ext cx="4647063" cy="1071503"/>
        </p:xfrm>
        <a:graphic>
          <a:graphicData uri="http://schemas.openxmlformats.org/drawingml/2006/table">
            <a:tbl>
              <a:tblPr>
                <a:noFill/>
                <a:tableStyleId>{02523C86-4FD7-437D-BB12-BD3FA3D6CA53}</a:tableStyleId>
              </a:tblPr>
              <a:tblGrid>
                <a:gridCol w="569167">
                  <a:extLst>
                    <a:ext uri="{9D8B030D-6E8A-4147-A177-3AD203B41FA5}">
                      <a16:colId xmlns:a16="http://schemas.microsoft.com/office/drawing/2014/main" val="20000"/>
                    </a:ext>
                  </a:extLst>
                </a:gridCol>
                <a:gridCol w="1547470">
                  <a:extLst>
                    <a:ext uri="{9D8B030D-6E8A-4147-A177-3AD203B41FA5}">
                      <a16:colId xmlns:a16="http://schemas.microsoft.com/office/drawing/2014/main" val="20001"/>
                    </a:ext>
                  </a:extLst>
                </a:gridCol>
                <a:gridCol w="1142679">
                  <a:extLst>
                    <a:ext uri="{9D8B030D-6E8A-4147-A177-3AD203B41FA5}">
                      <a16:colId xmlns:a16="http://schemas.microsoft.com/office/drawing/2014/main" val="20002"/>
                    </a:ext>
                  </a:extLst>
                </a:gridCol>
                <a:gridCol w="1387747">
                  <a:extLst>
                    <a:ext uri="{9D8B030D-6E8A-4147-A177-3AD203B41FA5}">
                      <a16:colId xmlns:a16="http://schemas.microsoft.com/office/drawing/2014/main" val="20003"/>
                    </a:ext>
                  </a:extLst>
                </a:gridCol>
              </a:tblGrid>
              <a:tr h="487044">
                <a:tc>
                  <a:txBody>
                    <a:bodyPr/>
                    <a:lstStyle/>
                    <a:p>
                      <a:pPr marL="0" lvl="0" indent="0" algn="ctr" rtl="0">
                        <a:spcBef>
                          <a:spcPts val="0"/>
                        </a:spcBef>
                        <a:spcAft>
                          <a:spcPts val="0"/>
                        </a:spcAft>
                        <a:buNone/>
                      </a:pPr>
                      <a:endParaRPr>
                        <a:latin typeface="Times New Roman" panose="02020603050405020304" pitchFamily="18" charset="0"/>
                        <a:cs typeface="Times New Roman" panose="02020603050405020304" pitchFamily="18" charset="0"/>
                      </a:endParaRPr>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Times New Roman" panose="02020603050405020304" pitchFamily="18" charset="0"/>
                          <a:ea typeface="Teko Light"/>
                          <a:cs typeface="Times New Roman" panose="02020603050405020304" pitchFamily="18" charset="0"/>
                          <a:sym typeface="Teko Light"/>
                        </a:rPr>
                        <a:t>Mô</a:t>
                      </a:r>
                      <a:r>
                        <a:rPr lang="en-US" sz="1800" baseline="0">
                          <a:solidFill>
                            <a:schemeClr val="lt1"/>
                          </a:solidFill>
                          <a:latin typeface="Times New Roman" panose="02020603050405020304" pitchFamily="18" charset="0"/>
                          <a:ea typeface="Teko Light"/>
                          <a:cs typeface="Times New Roman" panose="02020603050405020304" pitchFamily="18" charset="0"/>
                          <a:sym typeface="Teko Light"/>
                        </a:rPr>
                        <a:t> hình</a:t>
                      </a:r>
                      <a:endParaRPr sz="1800">
                        <a:solidFill>
                          <a:schemeClr val="lt1"/>
                        </a:solidFill>
                        <a:latin typeface="Times New Roman" panose="02020603050405020304" pitchFamily="18" charset="0"/>
                        <a:ea typeface="Teko Light"/>
                        <a:cs typeface="Times New Roman" panose="02020603050405020304" pitchFamily="18" charset="0"/>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Times New Roman" panose="02020603050405020304" pitchFamily="18" charset="0"/>
                          <a:ea typeface="Teko Light"/>
                          <a:cs typeface="Times New Roman" panose="02020603050405020304" pitchFamily="18" charset="0"/>
                          <a:sym typeface="Teko Light"/>
                        </a:rPr>
                        <a:t>EM</a:t>
                      </a:r>
                      <a:endParaRPr sz="1800">
                        <a:solidFill>
                          <a:schemeClr val="lt1"/>
                        </a:solidFill>
                        <a:latin typeface="Times New Roman" panose="02020603050405020304" pitchFamily="18" charset="0"/>
                        <a:ea typeface="Teko Light"/>
                        <a:cs typeface="Times New Roman" panose="02020603050405020304" pitchFamily="18" charset="0"/>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solidFill>
                            <a:schemeClr val="lt1"/>
                          </a:solidFill>
                          <a:latin typeface="Times New Roman" panose="02020603050405020304" pitchFamily="18" charset="0"/>
                          <a:ea typeface="Teko Light"/>
                          <a:cs typeface="Times New Roman" panose="02020603050405020304" pitchFamily="18" charset="0"/>
                          <a:sym typeface="Teko Light"/>
                        </a:rPr>
                        <a:t>F1-Score</a:t>
                      </a:r>
                      <a:endParaRPr sz="1800">
                        <a:solidFill>
                          <a:schemeClr val="lt1"/>
                        </a:solidFill>
                        <a:latin typeface="Times New Roman" panose="02020603050405020304" pitchFamily="18" charset="0"/>
                        <a:ea typeface="Teko Light"/>
                        <a:cs typeface="Times New Roman" panose="02020603050405020304" pitchFamily="18" charset="0"/>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584459">
                <a:tc>
                  <a:txBody>
                    <a:bodyPr/>
                    <a:lstStyle/>
                    <a:p>
                      <a:pPr marL="0" lvl="0" indent="0" algn="ctr" rtl="0">
                        <a:spcBef>
                          <a:spcPts val="0"/>
                        </a:spcBef>
                        <a:spcAft>
                          <a:spcPts val="0"/>
                        </a:spcAft>
                        <a:buNone/>
                      </a:pPr>
                      <a:endParaRPr sz="2400">
                        <a:solidFill>
                          <a:schemeClr val="dk1"/>
                        </a:solidFill>
                        <a:latin typeface="Times New Roman" panose="02020603050405020304" pitchFamily="18" charset="0"/>
                        <a:ea typeface="Teko Light"/>
                        <a:cs typeface="Times New Roman" panose="02020603050405020304" pitchFamily="18" charset="0"/>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Times New Roman" panose="02020603050405020304" pitchFamily="18" charset="0"/>
                          <a:ea typeface="Hind Vadodara Light"/>
                          <a:cs typeface="Times New Roman" panose="02020603050405020304" pitchFamily="18" charset="0"/>
                          <a:sym typeface="Hind Vadodara Light"/>
                        </a:rPr>
                        <a:t>PhoBERT-base</a:t>
                      </a:r>
                      <a:endParaRPr sz="1600">
                        <a:solidFill>
                          <a:schemeClr val="dk1"/>
                        </a:solidFill>
                        <a:latin typeface="Times New Roman" panose="02020603050405020304" pitchFamily="18" charset="0"/>
                        <a:ea typeface="Hind Vadodara Light"/>
                        <a:cs typeface="Times New Roman" panose="02020603050405020304" pitchFamily="18" charset="0"/>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a:solidFill>
                            <a:schemeClr val="dk1"/>
                          </a:solidFill>
                          <a:latin typeface="Times New Roman" panose="02020603050405020304" pitchFamily="18" charset="0"/>
                          <a:ea typeface="Hind Vadodara Light"/>
                          <a:cs typeface="Times New Roman" panose="02020603050405020304" pitchFamily="18" charset="0"/>
                          <a:sym typeface="Hind Vadodara Light"/>
                        </a:rPr>
                        <a:t>53.8473</a:t>
                      </a:r>
                      <a:endParaRPr sz="1600">
                        <a:solidFill>
                          <a:schemeClr val="dk1"/>
                        </a:solidFill>
                        <a:latin typeface="Times New Roman" panose="02020603050405020304" pitchFamily="18" charset="0"/>
                        <a:ea typeface="Hind Vadodara Light"/>
                        <a:cs typeface="Times New Roman" panose="02020603050405020304" pitchFamily="18" charset="0"/>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600">
                          <a:solidFill>
                            <a:schemeClr val="dk1"/>
                          </a:solidFill>
                          <a:latin typeface="Times New Roman" panose="02020603050405020304" pitchFamily="18" charset="0"/>
                          <a:ea typeface="Hind Vadodara Light"/>
                          <a:cs typeface="Times New Roman" panose="02020603050405020304" pitchFamily="18" charset="0"/>
                          <a:sym typeface="Hind Vadodara Light"/>
                        </a:rPr>
                        <a:t>77.9264</a:t>
                      </a:r>
                      <a:endParaRPr sz="1600">
                        <a:solidFill>
                          <a:schemeClr val="dk1"/>
                        </a:solidFill>
                        <a:latin typeface="Times New Roman" panose="02020603050405020304" pitchFamily="18" charset="0"/>
                        <a:ea typeface="Hind Vadodara Light"/>
                        <a:cs typeface="Times New Roman" panose="02020603050405020304" pitchFamily="18" charset="0"/>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8" name="Google Shape;508;p28">
            <a:extLst>
              <a:ext uri="{FF2B5EF4-FFF2-40B4-BE49-F238E27FC236}">
                <a16:creationId xmlns:a16="http://schemas.microsoft.com/office/drawing/2014/main" id="{240C82D8-D0BE-1485-42D5-5F32F200B666}"/>
              </a:ext>
            </a:extLst>
          </p:cNvPr>
          <p:cNvSpPr txBox="1">
            <a:spLocks/>
          </p:cNvSpPr>
          <p:nvPr/>
        </p:nvSpPr>
        <p:spPr>
          <a:xfrm>
            <a:off x="451909" y="268621"/>
            <a:ext cx="8510662" cy="508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2800">
                <a:latin typeface="Times New Roman" panose="02020603050405020304" pitchFamily="18" charset="0"/>
                <a:cs typeface="Times New Roman" panose="02020603050405020304" pitchFamily="18" charset="0"/>
              </a:rPr>
              <a:t>3</a:t>
            </a:r>
            <a:r>
              <a:rPr lang="vi-VN" sz="2800">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5 Xây dựng mô hình</a:t>
            </a:r>
            <a:endParaRPr lang="vi-VN" sz="280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900752" y="777242"/>
            <a:ext cx="7233314" cy="8400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30200" algn="l" rtl="0">
              <a:lnSpc>
                <a:spcPct val="115000"/>
              </a:lnSpc>
              <a:spcBef>
                <a:spcPts val="1600"/>
              </a:spcBef>
              <a:spcAft>
                <a:spcPts val="0"/>
              </a:spcAft>
              <a:buClr>
                <a:schemeClr val="dk1"/>
              </a:buClr>
              <a:buSzPts val="1600"/>
              <a:buFont typeface="Nunito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23850" algn="l" rtl="0">
              <a:lnSpc>
                <a:spcPct val="115000"/>
              </a:lnSpc>
              <a:spcBef>
                <a:spcPts val="1600"/>
              </a:spcBef>
              <a:spcAft>
                <a:spcPts val="0"/>
              </a:spcAft>
              <a:buClr>
                <a:schemeClr val="dk1"/>
              </a:buClr>
              <a:buSzPts val="1500"/>
              <a:buFont typeface="Nunito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11150" algn="l" rtl="0">
              <a:lnSpc>
                <a:spcPct val="115000"/>
              </a:lnSpc>
              <a:spcBef>
                <a:spcPts val="1600"/>
              </a:spcBef>
              <a:spcAft>
                <a:spcPts val="0"/>
              </a:spcAft>
              <a:buClr>
                <a:schemeClr val="dk1"/>
              </a:buClr>
              <a:buSzPts val="1300"/>
              <a:buFont typeface="Nunito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127000" indent="0">
              <a:buNone/>
            </a:pPr>
            <a:r>
              <a:rPr lang="en-US" sz="2200">
                <a:latin typeface="Times New Roman" panose="02020603050405020304" pitchFamily="18" charset="0"/>
                <a:cs typeface="Times New Roman" panose="02020603050405020304" pitchFamily="18" charset="0"/>
              </a:rPr>
              <a:t>Bước 3. Thiết lập thí nghiệm:</a:t>
            </a:r>
          </a:p>
          <a:p>
            <a:pPr marL="127000" indent="0">
              <a:buNone/>
            </a:pPr>
            <a:r>
              <a:rPr lang="en-US" sz="2200">
                <a:latin typeface="Times New Roman" panose="02020603050405020304" pitchFamily="18" charset="0"/>
                <a:cs typeface="Times New Roman" panose="02020603050405020304" pitchFamily="18" charset="0"/>
              </a:rPr>
              <a:t>	Pretrain – model được sử dụng:PhoBERT-base</a:t>
            </a:r>
          </a:p>
        </p:txBody>
      </p:sp>
      <p:sp>
        <p:nvSpPr>
          <p:cNvPr id="10" name="TextBox 9">
            <a:extLst>
              <a:ext uri="{FF2B5EF4-FFF2-40B4-BE49-F238E27FC236}">
                <a16:creationId xmlns:a16="http://schemas.microsoft.com/office/drawing/2014/main" id="{29985C4E-4735-ED7A-FEFE-1516E592D4A2}"/>
              </a:ext>
            </a:extLst>
          </p:cNvPr>
          <p:cNvSpPr txBox="1"/>
          <p:nvPr/>
        </p:nvSpPr>
        <p:spPr>
          <a:xfrm>
            <a:off x="0" y="3286453"/>
            <a:ext cx="9144000" cy="307777"/>
          </a:xfrm>
          <a:prstGeom prst="rect">
            <a:avLst/>
          </a:prstGeom>
          <a:noFill/>
        </p:spPr>
        <p:txBody>
          <a:bodyPr wrap="square" rtlCol="0">
            <a:sp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Bảng 3.5 Kết quả tốt nhất mà mô hình thu được</a:t>
            </a:r>
          </a:p>
        </p:txBody>
      </p:sp>
      <p:sp>
        <p:nvSpPr>
          <p:cNvPr id="7" name="TextBox 6">
            <a:extLst>
              <a:ext uri="{FF2B5EF4-FFF2-40B4-BE49-F238E27FC236}">
                <a16:creationId xmlns:a16="http://schemas.microsoft.com/office/drawing/2014/main" id="{4765D752-BF48-8BF4-2668-DC8CAB1478AA}"/>
              </a:ext>
            </a:extLst>
          </p:cNvPr>
          <p:cNvSpPr txBox="1"/>
          <p:nvPr/>
        </p:nvSpPr>
        <p:spPr>
          <a:xfrm>
            <a:off x="8360230" y="4443464"/>
            <a:ext cx="799138" cy="584775"/>
          </a:xfrm>
          <a:prstGeom prst="rect">
            <a:avLst/>
          </a:prstGeom>
          <a:noFill/>
        </p:spPr>
        <p:txBody>
          <a:bodyPr wrap="square" rtlCol="0">
            <a:spAutoFit/>
          </a:bodyPr>
          <a:lstStyle/>
          <a:p>
            <a:fld id="{05B515BC-5BDC-4268-B6E2-C38D59C7C6EF}" type="slidenum">
              <a:rPr lang="en-US" sz="3200" b="1" smtClean="0">
                <a:latin typeface="Times New Roman" panose="02020603050405020304" pitchFamily="18" charset="0"/>
                <a:cs typeface="Times New Roman" panose="02020603050405020304" pitchFamily="18" charset="0"/>
              </a:rPr>
              <a:t>99</a:t>
            </a:fld>
            <a:endParaRPr lang="en-US"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090143"/>
      </p:ext>
    </p:extLst>
  </p:cSld>
  <p:clrMapOvr>
    <a:masterClrMapping/>
  </p:clrMapOvr>
  <p:transition spd="med">
    <p:random/>
  </p:transition>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2244</TotalTime>
  <Words>5896</Words>
  <Application>Microsoft Office PowerPoint</Application>
  <PresentationFormat>On-screen Show (16:9)</PresentationFormat>
  <Paragraphs>647</Paragraphs>
  <Slides>119</Slides>
  <Notes>31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119</vt:i4>
      </vt:variant>
    </vt:vector>
  </HeadingPairs>
  <TitlesOfParts>
    <vt:vector size="133" baseType="lpstr">
      <vt:lpstr>Teko Light</vt:lpstr>
      <vt:lpstr>Roboto Condensed Light</vt:lpstr>
      <vt:lpstr>Hind Vadodara Light</vt:lpstr>
      <vt:lpstr>Times New Roman (Headings)</vt:lpstr>
      <vt:lpstr>Raleway</vt:lpstr>
      <vt:lpstr>Hind Vadodara Medium</vt:lpstr>
      <vt:lpstr>Nunito Light</vt:lpstr>
      <vt:lpstr>Livvic Light</vt:lpstr>
      <vt:lpstr>Fira Sans Extra Condensed Medium</vt:lpstr>
      <vt:lpstr>Josefin Sans</vt:lpstr>
      <vt:lpstr>Arial</vt:lpstr>
      <vt:lpstr>Wingdings</vt:lpstr>
      <vt:lpstr>Times New Roman</vt:lpstr>
      <vt:lpstr>Science Fair Newsletter by Slidesgo</vt:lpstr>
      <vt:lpstr>TÌM HIỂU MÔ HÌNH PHOBERT, ỨNG DỤNG TRONG BÀI TOÁN HỎI ĐÁP TIẾNG VIỆT</vt:lpstr>
      <vt:lpstr>PowerPoint Presentation</vt:lpstr>
      <vt:lpstr>Lời Mở Đầu</vt:lpstr>
      <vt:lpstr>Lời Mở Đầu</vt:lpstr>
      <vt:lpstr>Lời Mở Đầu</vt:lpstr>
      <vt:lpstr>Lời Mở Đầu</vt:lpstr>
      <vt:lpstr>Lời Mở Đầu</vt:lpstr>
      <vt:lpstr>Nội dung của bài báo cáo</vt:lpstr>
      <vt:lpstr>1. GIỚI THIỆU</vt:lpstr>
      <vt:lpstr>1. Giới thiệu</vt:lpstr>
      <vt:lpstr>1. Giới thiệu</vt:lpstr>
      <vt:lpstr>PowerPoint Presentation</vt:lpstr>
      <vt:lpstr>PowerPoint Presentation</vt:lpstr>
      <vt:lpstr>1. Giới thiệu</vt:lpstr>
      <vt:lpstr>1. Giới thiệu</vt:lpstr>
      <vt:lpstr>1. Giới thiệu</vt:lpstr>
      <vt:lpstr>1. Giới thiệu</vt:lpstr>
      <vt:lpstr>1. Giới thiệu</vt:lpstr>
      <vt:lpstr>Các biến thể của hệ thống trả lời câu hỏi</vt:lpstr>
      <vt:lpstr>1. Giới thiệu</vt:lpstr>
      <vt:lpstr>1. Giới thiệu</vt:lpstr>
      <vt:lpstr>1. 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TỔNG QUAN VỀ MÔ HÌNH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 HƯỚNG PHÁT TRIỂN</vt:lpstr>
      <vt:lpstr>PowerPoint Presentation</vt:lpstr>
      <vt:lpstr>PowerPoint Presentation</vt:lpstr>
      <vt:lpstr>PowerPoint Presentation</vt:lpstr>
      <vt:lpstr>THẢO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FAIR NEWSLETTER</dc:title>
  <dc:creator>Đỗ Nguyễn Luôn Mong</dc:creator>
  <cp:lastModifiedBy>Đỗ Nguyễn Luôn Mong</cp:lastModifiedBy>
  <cp:revision>166</cp:revision>
  <dcterms:modified xsi:type="dcterms:W3CDTF">2024-06-01T01:44:21Z</dcterms:modified>
</cp:coreProperties>
</file>